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8514D-2140-4295-B58D-B0F8C2C2EEB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444C-EA4E-4850-8F79-6A94E602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573A1D-444A-4CB0-AD98-93DA2D7A9F31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0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69DE20-91DD-4799-BB06-68DB577FCE58}" type="slidenum">
              <a:rPr lang="it-IT" altLang="en-US" sz="1200" smtClean="0">
                <a:solidFill>
                  <a:srgbClr val="000000"/>
                </a:solidFill>
              </a:rPr>
              <a:pPr/>
              <a:t>19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DFE8CB-D4AE-4677-8F8A-846ADFB95B8D}" type="slidenum">
              <a:rPr lang="it-IT" altLang="en-US" sz="1200" smtClean="0">
                <a:solidFill>
                  <a:srgbClr val="000000"/>
                </a:solidFill>
              </a:rPr>
              <a:pPr/>
              <a:t>22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ED0D13-6FBC-4BA4-B933-7EDD5052B717}" type="slidenum">
              <a:rPr lang="it-IT" altLang="en-US" sz="1200" smtClean="0">
                <a:solidFill>
                  <a:srgbClr val="000000"/>
                </a:solidFill>
              </a:rPr>
              <a:pPr/>
              <a:t>10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1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FADD01-2A82-4727-BC19-7EACDD5DE027}" type="slidenum">
              <a:rPr lang="it-IT" altLang="en-US" sz="1200" smtClean="0">
                <a:solidFill>
                  <a:srgbClr val="000000"/>
                </a:solidFill>
              </a:rPr>
              <a:pPr/>
              <a:t>11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987296-DDF8-433A-8B6A-5C325A06C46A}" type="slidenum">
              <a:rPr lang="it-IT" altLang="en-US" sz="1200" smtClean="0">
                <a:solidFill>
                  <a:srgbClr val="000000"/>
                </a:solidFill>
              </a:rPr>
              <a:pPr/>
              <a:t>12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D72D48-B709-47C2-9D8D-CADC9A533A10}" type="slidenum">
              <a:rPr lang="it-IT" altLang="en-US" sz="1200" smtClean="0">
                <a:solidFill>
                  <a:srgbClr val="000000"/>
                </a:solidFill>
              </a:rPr>
              <a:pPr/>
              <a:t>13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1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08EA0E-E6CA-4319-B4C3-86EC50CFDD50}" type="slidenum">
              <a:rPr lang="it-IT" altLang="en-US" sz="1200" smtClean="0">
                <a:solidFill>
                  <a:srgbClr val="000000"/>
                </a:solidFill>
              </a:rPr>
              <a:pPr/>
              <a:t>14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6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54AD44-BB10-4515-9F9C-16DA8FD0617D}" type="slidenum">
              <a:rPr lang="it-IT" altLang="en-US" sz="1200" smtClean="0">
                <a:solidFill>
                  <a:srgbClr val="000000"/>
                </a:solidFill>
              </a:rPr>
              <a:pPr/>
              <a:t>15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7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F14838-4587-4E2E-9C49-AF1BB027F53D}" type="slidenum">
              <a:rPr lang="it-IT" altLang="en-US" sz="1200" smtClean="0">
                <a:solidFill>
                  <a:srgbClr val="000000"/>
                </a:solidFill>
              </a:rPr>
              <a:pPr/>
              <a:t>16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6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A974F-43DA-4DB2-A8D9-5D85D7416EF3}" type="slidenum">
              <a:rPr lang="it-IT" altLang="en-US" sz="1200" smtClean="0">
                <a:solidFill>
                  <a:srgbClr val="000000"/>
                </a:solidFill>
              </a:rPr>
              <a:pPr/>
              <a:t>18</a:t>
            </a:fld>
            <a:endParaRPr lang="it-IT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1" y="6524627"/>
            <a:ext cx="8291513" cy="130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 sz="1350"/>
          </a:p>
        </p:txBody>
      </p:sp>
      <p:pic>
        <p:nvPicPr>
          <p:cNvPr id="5" name="Picture 13" descr="Logo_USI_general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3377"/>
            <a:ext cx="823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341438"/>
            <a:ext cx="21399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165852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457201" y="1341440"/>
            <a:ext cx="128588" cy="51831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 sz="135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1341440"/>
            <a:ext cx="5543550" cy="935037"/>
          </a:xfrm>
        </p:spPr>
        <p:txBody>
          <a:bodyPr lIns="91440" tIns="45720" rIns="91440" bIns="45720"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9" y="2492377"/>
            <a:ext cx="5576887" cy="2881313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0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CH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Logo_USI_general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1399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CH" alt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1341438"/>
            <a:ext cx="5543550" cy="935037"/>
          </a:xfrm>
        </p:spPr>
        <p:txBody>
          <a:bodyPr lIns="91440" tIns="45720" rIns="91440" bIns="45720"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2492375"/>
            <a:ext cx="5576887" cy="2881313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9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7710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5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276475"/>
            <a:ext cx="37925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488" y="2276475"/>
            <a:ext cx="37925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1460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96607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97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592" y="1340767"/>
            <a:ext cx="5486400" cy="3667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826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2196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438275"/>
            <a:ext cx="19526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438275"/>
            <a:ext cx="5710237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9820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4373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4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276475"/>
            <a:ext cx="3792538" cy="381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489" y="2276475"/>
            <a:ext cx="3792537" cy="381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9171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46021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94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081736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592" y="1340769"/>
            <a:ext cx="5486400" cy="366794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5648474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5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265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1438275"/>
            <a:ext cx="19526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4" y="1438275"/>
            <a:ext cx="5710237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7604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4" y="1347788"/>
            <a:ext cx="7815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4" y="2284415"/>
            <a:ext cx="77374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  </a:t>
            </a:r>
          </a:p>
        </p:txBody>
      </p:sp>
      <p:sp>
        <p:nvSpPr>
          <p:cNvPr id="1028" name="Rectangle 75"/>
          <p:cNvSpPr>
            <a:spLocks noChangeArrowheads="1"/>
          </p:cNvSpPr>
          <p:nvPr/>
        </p:nvSpPr>
        <p:spPr bwMode="auto">
          <a:xfrm>
            <a:off x="468314" y="404813"/>
            <a:ext cx="44656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it-CH" sz="1350"/>
          </a:p>
        </p:txBody>
      </p:sp>
      <p:sp>
        <p:nvSpPr>
          <p:cNvPr id="1029" name="Rectangle 84"/>
          <p:cNvSpPr>
            <a:spLocks noChangeArrowheads="1"/>
          </p:cNvSpPr>
          <p:nvPr/>
        </p:nvSpPr>
        <p:spPr bwMode="auto">
          <a:xfrm>
            <a:off x="8567739" y="333375"/>
            <a:ext cx="107950" cy="647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 sz="1350"/>
          </a:p>
        </p:txBody>
      </p:sp>
      <p:pic>
        <p:nvPicPr>
          <p:cNvPr id="1030" name="Picture 12" descr="Logo_USI_general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3377"/>
            <a:ext cx="823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457201" y="6524627"/>
            <a:ext cx="8291513" cy="130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 sz="1350"/>
          </a:p>
        </p:txBody>
      </p:sp>
      <p:sp>
        <p:nvSpPr>
          <p:cNvPr id="1032" name="Rectangle 60"/>
          <p:cNvSpPr>
            <a:spLocks noChangeArrowheads="1"/>
          </p:cNvSpPr>
          <p:nvPr/>
        </p:nvSpPr>
        <p:spPr bwMode="auto">
          <a:xfrm>
            <a:off x="457201" y="1341440"/>
            <a:ext cx="128588" cy="51831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 sz="1350"/>
          </a:p>
        </p:txBody>
      </p:sp>
      <p:pic>
        <p:nvPicPr>
          <p:cNvPr id="1033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6165852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6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2pPr>
      <a:lvl3pPr marL="942975" indent="-257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85875" indent="-257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628775" indent="-257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347788"/>
            <a:ext cx="7815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84413"/>
            <a:ext cx="77374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  </a:t>
            </a:r>
          </a:p>
        </p:txBody>
      </p:sp>
      <p:sp>
        <p:nvSpPr>
          <p:cNvPr id="1028" name="Rectangle 75"/>
          <p:cNvSpPr>
            <a:spLocks noChangeArrowheads="1"/>
          </p:cNvSpPr>
          <p:nvPr/>
        </p:nvSpPr>
        <p:spPr bwMode="auto">
          <a:xfrm>
            <a:off x="468313" y="404813"/>
            <a:ext cx="44656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CH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84"/>
          <p:cNvSpPr>
            <a:spLocks noChangeArrowheads="1"/>
          </p:cNvSpPr>
          <p:nvPr/>
        </p:nvSpPr>
        <p:spPr bwMode="auto">
          <a:xfrm>
            <a:off x="8567738" y="333375"/>
            <a:ext cx="107950" cy="647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CH" altLang="en-US" smtClean="0">
              <a:solidFill>
                <a:srgbClr val="000000"/>
              </a:solidFill>
            </a:endParaRPr>
          </a:p>
        </p:txBody>
      </p:sp>
      <p:pic>
        <p:nvPicPr>
          <p:cNvPr id="8198" name="Picture 12" descr="Logo_USI_general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CH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60"/>
          <p:cNvSpPr>
            <a:spLocks noChangeArrowheads="1"/>
          </p:cNvSpPr>
          <p:nvPr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CH" altLang="en-US" smtClean="0">
              <a:solidFill>
                <a:srgbClr val="000000"/>
              </a:solidFill>
            </a:endParaRPr>
          </a:p>
        </p:txBody>
      </p:sp>
      <p:pic>
        <p:nvPicPr>
          <p:cNvPr id="8201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5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en-US" b="1" smtClean="0"/>
              <a:t>Esperienza turistica e </a:t>
            </a:r>
            <a:br>
              <a:rPr lang="it-IT" altLang="en-US" b="1" smtClean="0"/>
            </a:br>
            <a:r>
              <a:rPr lang="it-IT" altLang="en-US" b="1" smtClean="0"/>
              <a:t>comunicazione online</a:t>
            </a:r>
          </a:p>
        </p:txBody>
      </p:sp>
      <p:sp>
        <p:nvSpPr>
          <p:cNvPr id="78851" name="Subtitle 2"/>
          <p:cNvSpPr>
            <a:spLocks noGrp="1"/>
          </p:cNvSpPr>
          <p:nvPr>
            <p:ph type="subTitle" idx="1"/>
          </p:nvPr>
        </p:nvSpPr>
        <p:spPr>
          <a:xfrm>
            <a:off x="3132138" y="2492375"/>
            <a:ext cx="6011862" cy="2881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en-US" smtClean="0"/>
              <a:t>Elena Marchiori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en-US" sz="2400" smtClean="0"/>
              <a:t>webatelier.net Lab,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en-US" sz="2400" smtClean="0"/>
              <a:t>Facoltà di scienze della comunicazione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en-US" sz="26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en-US" sz="26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smtClean="0"/>
              <a:t>DIES ACADEMICUS</a:t>
            </a:r>
            <a:br>
              <a:rPr lang="en-GB" altLang="en-US" sz="2400" smtClean="0"/>
            </a:br>
            <a:r>
              <a:rPr lang="en-GB" altLang="en-US" sz="2400" smtClean="0"/>
              <a:t>17 maggio 2014 </a:t>
            </a:r>
            <a:endParaRPr lang="it-IT" altLang="en-US" sz="2600" smtClean="0"/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282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8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0"/>
          <a:stretch>
            <a:fillRect/>
          </a:stretch>
        </p:blipFill>
        <p:spPr bwMode="auto">
          <a:xfrm>
            <a:off x="0" y="-15875"/>
            <a:ext cx="91440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805488"/>
            <a:ext cx="7632700" cy="5826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kern="1200" dirty="0"/>
              <a:t>Ripensare le strategie di promozione del </a:t>
            </a:r>
            <a:r>
              <a:rPr lang="it-IT" sz="2600" kern="1200" dirty="0" smtClean="0"/>
              <a:t>territorio</a:t>
            </a:r>
            <a:endParaRPr lang="en-GB" sz="2600" kern="1200" dirty="0"/>
          </a:p>
        </p:txBody>
      </p:sp>
    </p:spTree>
    <p:extLst>
      <p:ext uri="{BB962C8B-B14F-4D97-AF65-F5344CB8AC3E}">
        <p14:creationId xmlns:p14="http://schemas.microsoft.com/office/powerpoint/2010/main" val="38447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b="2988"/>
          <a:stretch>
            <a:fillRect/>
          </a:stretch>
        </p:blipFill>
        <p:spPr bwMode="auto">
          <a:xfrm>
            <a:off x="0" y="-26988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088" y="5675313"/>
            <a:ext cx="48783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FF9900"/>
                </a:solidFill>
              </a:rPr>
              <a:t>importanza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dell’ascolto</a:t>
            </a:r>
            <a:endParaRPr 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b="2988"/>
          <a:stretch>
            <a:fillRect/>
          </a:stretch>
        </p:blipFill>
        <p:spPr bwMode="auto">
          <a:xfrm>
            <a:off x="0" y="-26988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25" y="476250"/>
            <a:ext cx="5616575" cy="585788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Reputazione</a:t>
            </a:r>
            <a:r>
              <a:rPr lang="fr-CH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CH" sz="3200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online</a:t>
            </a:r>
            <a:endParaRPr lang="fr-CH" sz="2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318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84888"/>
            <a:ext cx="37099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34925" y="6075363"/>
            <a:ext cx="2700338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en-US" sz="2800">
                <a:solidFill>
                  <a:srgbClr val="000000"/>
                </a:solidFill>
              </a:rPr>
              <a:t>Finanziato da: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altLang="en-US" sz="1400">
              <a:solidFill>
                <a:srgbClr val="000000"/>
              </a:solidFill>
            </a:endParaRPr>
          </a:p>
        </p:txBody>
      </p:sp>
      <p:pic>
        <p:nvPicPr>
          <p:cNvPr id="9319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6086475"/>
            <a:ext cx="2428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b="2988"/>
          <a:stretch>
            <a:fillRect/>
          </a:stretch>
        </p:blipFill>
        <p:spPr bwMode="auto">
          <a:xfrm>
            <a:off x="0" y="-26988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25" y="476250"/>
            <a:ext cx="5616575" cy="1508125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Reputazione</a:t>
            </a:r>
            <a:r>
              <a:rPr lang="fr-CH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CH" sz="3200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online</a:t>
            </a:r>
            <a:endParaRPr lang="fr-CH" sz="20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(</a:t>
            </a:r>
            <a:r>
              <a:rPr lang="en-US" sz="2000" i="1" dirty="0" err="1">
                <a:solidFill>
                  <a:srgbClr val="000000"/>
                </a:solidFill>
              </a:rPr>
              <a:t>prefisso</a:t>
            </a:r>
            <a:r>
              <a:rPr lang="en-US" sz="2000" i="1" dirty="0">
                <a:solidFill>
                  <a:srgbClr val="000000"/>
                </a:solidFill>
              </a:rPr>
              <a:t>) =  </a:t>
            </a:r>
            <a:r>
              <a:rPr lang="en-US" sz="2000" dirty="0" err="1">
                <a:solidFill>
                  <a:srgbClr val="000000"/>
                </a:solidFill>
              </a:rPr>
              <a:t>reiterazione</a:t>
            </a:r>
            <a:r>
              <a:rPr lang="en-US" sz="2000" dirty="0">
                <a:solidFill>
                  <a:srgbClr val="000000"/>
                </a:solidFill>
              </a:rPr>
              <a:t> di un </a:t>
            </a:r>
            <a:r>
              <a:rPr lang="en-US" sz="2000" dirty="0" err="1">
                <a:solidFill>
                  <a:srgbClr val="000000"/>
                </a:solidFill>
              </a:rPr>
              <a:t>qualcosa</a:t>
            </a:r>
            <a:endParaRPr lang="en-U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PUTO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 (</a:t>
            </a:r>
            <a:r>
              <a:rPr lang="en-US" sz="2000" i="1" dirty="0" err="1">
                <a:solidFill>
                  <a:srgbClr val="000000"/>
                </a:solidFill>
              </a:rPr>
              <a:t>verbo</a:t>
            </a:r>
            <a:r>
              <a:rPr lang="en-US" sz="2000" i="1" dirty="0">
                <a:solidFill>
                  <a:srgbClr val="000000"/>
                </a:solidFill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= </a:t>
            </a:r>
            <a:r>
              <a:rPr lang="en-US" sz="2000" dirty="0" err="1">
                <a:solidFill>
                  <a:srgbClr val="000000"/>
                </a:solidFill>
              </a:rPr>
              <a:t>opinione</a:t>
            </a:r>
            <a:r>
              <a:rPr lang="en-US" sz="2000" dirty="0">
                <a:solidFill>
                  <a:srgbClr val="000000"/>
                </a:solidFill>
              </a:rPr>
              <a:t> vs. </a:t>
            </a:r>
            <a:r>
              <a:rPr lang="en-US" sz="2000" dirty="0" err="1">
                <a:solidFill>
                  <a:srgbClr val="000000"/>
                </a:solidFill>
              </a:rPr>
              <a:t>informazione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conoscenza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precisa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709863" y="5565775"/>
            <a:ext cx="863600" cy="576263"/>
          </a:xfrm>
          <a:prstGeom prst="wedgeRoundRectCallout">
            <a:avLst>
              <a:gd name="adj1" fmla="val 30907"/>
              <a:gd name="adj2" fmla="val -21747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</a:rPr>
              <a:t>puto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644900" y="5718175"/>
            <a:ext cx="865188" cy="576263"/>
          </a:xfrm>
          <a:prstGeom prst="wedgeRoundRectCallout">
            <a:avLst>
              <a:gd name="adj1" fmla="val 40721"/>
              <a:gd name="adj2" fmla="val -16214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</a:rPr>
              <a:t>puto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581525" y="5875338"/>
            <a:ext cx="863600" cy="576262"/>
          </a:xfrm>
          <a:prstGeom prst="wedgeRoundRectCallout">
            <a:avLst>
              <a:gd name="adj1" fmla="val 36734"/>
              <a:gd name="adj2" fmla="val -40640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</a:rPr>
              <a:t>puto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537200" y="6027738"/>
            <a:ext cx="863600" cy="576262"/>
          </a:xfrm>
          <a:prstGeom prst="wedgeRoundRectCallout">
            <a:avLst>
              <a:gd name="adj1" fmla="val 31989"/>
              <a:gd name="adj2" fmla="val -22200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</a:rPr>
              <a:t>puto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6480175" y="6162675"/>
            <a:ext cx="863600" cy="576263"/>
          </a:xfrm>
          <a:prstGeom prst="wedgeRoundRectCallout">
            <a:avLst>
              <a:gd name="adj1" fmla="val 17179"/>
              <a:gd name="adj2" fmla="val -30831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</a:rPr>
              <a:t>puto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800225" y="5278438"/>
            <a:ext cx="863600" cy="576262"/>
          </a:xfrm>
          <a:prstGeom prst="wedgeRoundRectCallout">
            <a:avLst>
              <a:gd name="adj1" fmla="val -8854"/>
              <a:gd name="adj2" fmla="val -11335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</a:rPr>
              <a:t>puto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213" y="5854700"/>
            <a:ext cx="800100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</a:rPr>
              <a:t>RE -</a:t>
            </a:r>
          </a:p>
        </p:txBody>
      </p:sp>
    </p:spTree>
    <p:extLst>
      <p:ext uri="{BB962C8B-B14F-4D97-AF65-F5344CB8AC3E}">
        <p14:creationId xmlns:p14="http://schemas.microsoft.com/office/powerpoint/2010/main" val="36232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2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255588" y="-171450"/>
            <a:ext cx="8420100" cy="11430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fr-CH" altLang="en-US" smtClean="0"/>
              <a:t>           Analisi dei contenuti online </a:t>
            </a:r>
            <a:r>
              <a:rPr lang="fr-CH" altLang="en-US" sz="2000" smtClean="0"/>
              <a:t/>
            </a:r>
            <a:br>
              <a:rPr lang="fr-CH" altLang="en-US" sz="2000" smtClean="0"/>
            </a:br>
            <a:r>
              <a:rPr lang="fr-CH" altLang="en-US" sz="2000" smtClean="0"/>
              <a:t>               (classificazione e analisi del sentimento espresso)</a:t>
            </a:r>
            <a:endParaRPr lang="en-GB" altLang="en-US" sz="2000" smtClean="0"/>
          </a:p>
        </p:txBody>
      </p:sp>
      <p:pic>
        <p:nvPicPr>
          <p:cNvPr id="97283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7" b="47153"/>
          <a:stretch>
            <a:fillRect/>
          </a:stretch>
        </p:blipFill>
        <p:spPr bwMode="auto">
          <a:xfrm>
            <a:off x="5964238" y="2535238"/>
            <a:ext cx="1620837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88063" y="3028950"/>
            <a:ext cx="735012" cy="219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4238" y="3897313"/>
            <a:ext cx="528637" cy="2825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4825" y="3205163"/>
            <a:ext cx="411163" cy="1857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>
            <a:stCxn id="28" idx="3"/>
            <a:endCxn id="97290" idx="1"/>
          </p:cNvCxnSpPr>
          <p:nvPr/>
        </p:nvCxnSpPr>
        <p:spPr>
          <a:xfrm>
            <a:off x="6492875" y="4038600"/>
            <a:ext cx="1701800" cy="260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  <a:endCxn id="97290" idx="1"/>
          </p:cNvCxnSpPr>
          <p:nvPr/>
        </p:nvCxnSpPr>
        <p:spPr>
          <a:xfrm>
            <a:off x="6454775" y="3248025"/>
            <a:ext cx="1739900" cy="1050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</p:cNvCxnSpPr>
          <p:nvPr/>
        </p:nvCxnSpPr>
        <p:spPr>
          <a:xfrm>
            <a:off x="7265988" y="3297238"/>
            <a:ext cx="928687" cy="965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0" name="TextBox 36"/>
          <p:cNvSpPr txBox="1">
            <a:spLocks noChangeArrowheads="1"/>
          </p:cNvSpPr>
          <p:nvPr/>
        </p:nvSpPr>
        <p:spPr bwMode="auto">
          <a:xfrm>
            <a:off x="8194675" y="4037013"/>
            <a:ext cx="917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00000"/>
                </a:solidFill>
              </a:rPr>
              <a:t>+ - </a:t>
            </a:r>
          </a:p>
        </p:txBody>
      </p:sp>
      <p:pic>
        <p:nvPicPr>
          <p:cNvPr id="97291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4479925" cy="425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/>
          <p:nvPr/>
        </p:nvCxnSpPr>
        <p:spPr>
          <a:xfrm>
            <a:off x="4222750" y="2667000"/>
            <a:ext cx="174148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46238" y="2308225"/>
            <a:ext cx="2576512" cy="450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9729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37213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2" descr="https://encrypted-tbn1.gstatic.com/images?q=tbn:ANd9GcTyrRYf9N9_WtARWR4cYFoExnUI_9C48cPuGLszI_rtEL8_vpi6cxA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732463"/>
            <a:ext cx="193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8163" r="21201" b="6229"/>
          <a:stretch>
            <a:fillRect/>
          </a:stretch>
        </p:blipFill>
        <p:spPr bwMode="auto">
          <a:xfrm>
            <a:off x="2143125" y="2263775"/>
            <a:ext cx="1085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8163" r="21201" b="6229"/>
          <a:stretch>
            <a:fillRect/>
          </a:stretch>
        </p:blipFill>
        <p:spPr bwMode="auto">
          <a:xfrm>
            <a:off x="3192463" y="2205038"/>
            <a:ext cx="1139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itle 1"/>
          <p:cNvSpPr txBox="1">
            <a:spLocks/>
          </p:cNvSpPr>
          <p:nvPr/>
        </p:nvSpPr>
        <p:spPr bwMode="auto">
          <a:xfrm>
            <a:off x="763588" y="10160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altLang="en-US" sz="2800">
                <a:solidFill>
                  <a:srgbClr val="FF9900"/>
                </a:solidFill>
              </a:rPr>
              <a:t>Analisi delle percezioni / elaborazione dei messaggi</a:t>
            </a:r>
            <a:endParaRPr lang="en-GB" altLang="en-US" sz="2800">
              <a:solidFill>
                <a:srgbClr val="FF9900"/>
              </a:solidFill>
            </a:endParaRPr>
          </a:p>
        </p:txBody>
      </p:sp>
      <p:pic>
        <p:nvPicPr>
          <p:cNvPr id="99333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8163" r="21201" b="6229"/>
          <a:stretch>
            <a:fillRect/>
          </a:stretch>
        </p:blipFill>
        <p:spPr bwMode="auto">
          <a:xfrm>
            <a:off x="4318000" y="2192338"/>
            <a:ext cx="1139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8163" r="21201" b="6229"/>
          <a:stretch>
            <a:fillRect/>
          </a:stretch>
        </p:blipFill>
        <p:spPr bwMode="auto">
          <a:xfrm>
            <a:off x="5368925" y="2247900"/>
            <a:ext cx="1085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8163" r="21201" b="6229"/>
          <a:stretch>
            <a:fillRect/>
          </a:stretch>
        </p:blipFill>
        <p:spPr bwMode="auto">
          <a:xfrm>
            <a:off x="6418263" y="2189163"/>
            <a:ext cx="1139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8163" r="21201" b="6229"/>
          <a:stretch>
            <a:fillRect/>
          </a:stretch>
        </p:blipFill>
        <p:spPr bwMode="auto">
          <a:xfrm>
            <a:off x="7545388" y="2192338"/>
            <a:ext cx="1139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339975"/>
            <a:ext cx="863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8"/>
          <a:stretch>
            <a:fillRect/>
          </a:stretch>
        </p:blipFill>
        <p:spPr bwMode="auto">
          <a:xfrm>
            <a:off x="8110538" y="5372100"/>
            <a:ext cx="7381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9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37213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0" name="Picture 2" descr="https://encrypted-tbn1.gstatic.com/images?q=tbn:ANd9GcTyrRYf9N9_WtARWR4cYFoExnUI_9C48cPuGLszI_rtEL8_vpi6cxAp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732463"/>
            <a:ext cx="193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1" name="Picture 2" descr="http://www.clipartlord.com/wp-content/uploads/2013/01/award-ribb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5346700"/>
            <a:ext cx="3127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2" name="Picture 2" descr="http://www.clipartlord.com/wp-content/uploads/2013/01/award-ribb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6064250"/>
            <a:ext cx="312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4" b="2950"/>
          <a:stretch>
            <a:fillRect/>
          </a:stretch>
        </p:blipFill>
        <p:spPr bwMode="auto">
          <a:xfrm>
            <a:off x="26988" y="-50800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875" y="0"/>
            <a:ext cx="9128125" cy="110807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 err="1">
                <a:solidFill>
                  <a:srgbClr val="FF9900"/>
                </a:solidFill>
              </a:rPr>
              <a:t>Riconoscimento</a:t>
            </a:r>
            <a:r>
              <a:rPr lang="en-US" sz="2200" dirty="0">
                <a:solidFill>
                  <a:srgbClr val="FF9900"/>
                </a:solidFill>
              </a:rPr>
              <a:t> </a:t>
            </a:r>
            <a:r>
              <a:rPr lang="en-US" sz="2200" dirty="0" err="1">
                <a:solidFill>
                  <a:srgbClr val="FF9900"/>
                </a:solidFill>
              </a:rPr>
              <a:t>dell’opinione</a:t>
            </a:r>
            <a:r>
              <a:rPr lang="en-US" sz="2200" dirty="0">
                <a:solidFill>
                  <a:srgbClr val="FF9900"/>
                </a:solidFill>
              </a:rPr>
              <a:t> </a:t>
            </a:r>
            <a:r>
              <a:rPr lang="en-US" sz="2200" dirty="0" err="1">
                <a:solidFill>
                  <a:srgbClr val="FF9900"/>
                </a:solidFill>
              </a:rPr>
              <a:t>pubblica</a:t>
            </a:r>
            <a:r>
              <a:rPr lang="en-US" sz="2200" dirty="0">
                <a:solidFill>
                  <a:srgbClr val="FF9900"/>
                </a:solidFill>
              </a:rPr>
              <a:t> </a:t>
            </a:r>
            <a:r>
              <a:rPr lang="en-US" sz="2200" dirty="0" err="1">
                <a:solidFill>
                  <a:srgbClr val="FF9900"/>
                </a:solidFill>
              </a:rPr>
              <a:t>dominante</a:t>
            </a:r>
            <a:endParaRPr lang="en-US" sz="2200" dirty="0">
              <a:solidFill>
                <a:srgbClr val="FF99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 err="1">
                <a:solidFill>
                  <a:srgbClr val="FF9900"/>
                </a:solidFill>
              </a:rPr>
              <a:t>Quali</a:t>
            </a:r>
            <a:r>
              <a:rPr lang="en-US" sz="2200" dirty="0">
                <a:solidFill>
                  <a:srgbClr val="FF9900"/>
                </a:solidFill>
              </a:rPr>
              <a:t> </a:t>
            </a:r>
            <a:r>
              <a:rPr lang="en-US" sz="2200" dirty="0" err="1">
                <a:solidFill>
                  <a:srgbClr val="FF9900"/>
                </a:solidFill>
              </a:rPr>
              <a:t>elementi</a:t>
            </a:r>
            <a:r>
              <a:rPr lang="en-US" sz="2200" dirty="0">
                <a:solidFill>
                  <a:srgbClr val="FF9900"/>
                </a:solidFill>
              </a:rPr>
              <a:t> </a:t>
            </a:r>
            <a:r>
              <a:rPr lang="en-US" sz="2200" dirty="0" err="1">
                <a:solidFill>
                  <a:srgbClr val="FF9900"/>
                </a:solidFill>
              </a:rPr>
              <a:t>delle</a:t>
            </a:r>
            <a:r>
              <a:rPr lang="en-US" sz="2200" dirty="0">
                <a:solidFill>
                  <a:srgbClr val="FF9900"/>
                </a:solidFill>
              </a:rPr>
              <a:t> </a:t>
            </a:r>
            <a:r>
              <a:rPr lang="en-US" sz="2200" dirty="0" err="1">
                <a:solidFill>
                  <a:srgbClr val="FF9900"/>
                </a:solidFill>
              </a:rPr>
              <a:t>pagine</a:t>
            </a:r>
            <a:r>
              <a:rPr lang="en-US" sz="2200" dirty="0">
                <a:solidFill>
                  <a:srgbClr val="FF9900"/>
                </a:solidFill>
              </a:rPr>
              <a:t> web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 err="1">
                <a:solidFill>
                  <a:srgbClr val="FF9900"/>
                </a:solidFill>
              </a:rPr>
              <a:t>catturano</a:t>
            </a:r>
            <a:r>
              <a:rPr lang="en-US" sz="2200" dirty="0">
                <a:solidFill>
                  <a:srgbClr val="FF9900"/>
                </a:solidFill>
              </a:rPr>
              <a:t> la nostra </a:t>
            </a:r>
            <a:r>
              <a:rPr lang="en-US" sz="2200" dirty="0" err="1">
                <a:solidFill>
                  <a:srgbClr val="FF9900"/>
                </a:solidFill>
              </a:rPr>
              <a:t>attenzione</a:t>
            </a:r>
            <a:endParaRPr lang="en-US" sz="2200" dirty="0">
              <a:solidFill>
                <a:srgbClr val="FF9900"/>
              </a:solidFill>
            </a:endParaRPr>
          </a:p>
        </p:txBody>
      </p:sp>
      <p:pic>
        <p:nvPicPr>
          <p:cNvPr id="19" name="Picture 2" descr="evergl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573463"/>
            <a:ext cx="2201862" cy="2930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neworle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/>
          <a:stretch>
            <a:fillRect/>
          </a:stretch>
        </p:blipFill>
        <p:spPr bwMode="auto">
          <a:xfrm>
            <a:off x="6664325" y="3573463"/>
            <a:ext cx="2381250" cy="2930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15888"/>
            <a:ext cx="2800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2" descr="http://www.clipartlord.com/wp-content/uploads/2013/01/award-ribb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5891213"/>
            <a:ext cx="312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TextBox 1"/>
          <p:cNvSpPr txBox="1">
            <a:spLocks noChangeArrowheads="1"/>
          </p:cNvSpPr>
          <p:nvPr/>
        </p:nvSpPr>
        <p:spPr bwMode="auto">
          <a:xfrm>
            <a:off x="1046163" y="5824538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en-US" sz="2000">
                <a:solidFill>
                  <a:srgbClr val="000000"/>
                </a:solidFill>
              </a:rPr>
              <a:t>Best Paper Award</a:t>
            </a:r>
            <a:br>
              <a:rPr lang="fr-CH" altLang="en-US" sz="2000">
                <a:solidFill>
                  <a:srgbClr val="000000"/>
                </a:solidFill>
              </a:rPr>
            </a:br>
            <a:r>
              <a:rPr lang="fr-CH" altLang="en-US" sz="2000">
                <a:solidFill>
                  <a:srgbClr val="000000"/>
                </a:solidFill>
              </a:rPr>
              <a:t>TTRA2013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050" y="3213100"/>
            <a:ext cx="7570788" cy="757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913" y="333375"/>
            <a:ext cx="9217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9900"/>
                </a:solidFill>
              </a:rPr>
              <a:t>FOCUS SUI PROCESSI COMUNICATIVI</a:t>
            </a:r>
          </a:p>
        </p:txBody>
      </p:sp>
      <p:pic>
        <p:nvPicPr>
          <p:cNvPr id="1034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19283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3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1116013" y="1284288"/>
            <a:ext cx="8420100" cy="2895600"/>
          </a:xfrm>
        </p:spPr>
        <p:txBody>
          <a:bodyPr lIns="91440" tIns="45720" rIns="91440" bIns="45720"/>
          <a:lstStyle/>
          <a:p>
            <a:pPr eaLnBrk="1" hangingPunct="1"/>
            <a:r>
              <a:rPr lang="fr-CH" altLang="en-US" smtClean="0"/>
              <a:t>Rappresentazione della Svizzera </a:t>
            </a:r>
            <a:br>
              <a:rPr lang="fr-CH" altLang="en-US" smtClean="0"/>
            </a:br>
            <a:r>
              <a:rPr lang="fr-CH" altLang="en-US" smtClean="0"/>
              <a:t>in un social media cinese</a:t>
            </a:r>
            <a:endParaRPr lang="en-GB" altLang="en-US" sz="2000" smtClean="0"/>
          </a:p>
        </p:txBody>
      </p:sp>
      <p:pic>
        <p:nvPicPr>
          <p:cNvPr id="1044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98688"/>
            <a:ext cx="5384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2563813" y="26368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瑞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士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游</a:t>
            </a:r>
          </a:p>
        </p:txBody>
      </p:sp>
      <p:pic>
        <p:nvPicPr>
          <p:cNvPr id="1044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732088"/>
            <a:ext cx="1112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3394075" y="1484313"/>
            <a:ext cx="5976938" cy="1639887"/>
          </a:xfrm>
        </p:spPr>
        <p:txBody>
          <a:bodyPr lIns="91440" tIns="45720" rIns="91440" bIns="45720"/>
          <a:lstStyle/>
          <a:p>
            <a:pPr eaLnBrk="1" hangingPunct="1"/>
            <a:r>
              <a:rPr lang="en-GB" altLang="en-US" smtClean="0"/>
              <a:t>Reputazione online delle destinazioni nell’est Europa</a:t>
            </a:r>
          </a:p>
        </p:txBody>
      </p:sp>
      <p:pic>
        <p:nvPicPr>
          <p:cNvPr id="1064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1778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378200" y="3789363"/>
            <a:ext cx="51831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err="1" smtClean="0"/>
              <a:t>Linee</a:t>
            </a:r>
            <a:r>
              <a:rPr lang="en-GB" kern="0" dirty="0" smtClean="0"/>
              <a:t> </a:t>
            </a:r>
            <a:r>
              <a:rPr lang="en-GB" kern="0" dirty="0" err="1" smtClean="0"/>
              <a:t>guida</a:t>
            </a:r>
            <a:r>
              <a:rPr lang="en-GB" kern="0" dirty="0" smtClean="0"/>
              <a:t> per le </a:t>
            </a:r>
            <a:r>
              <a:rPr lang="en-GB" kern="0" dirty="0" err="1" smtClean="0"/>
              <a:t>nuove</a:t>
            </a:r>
            <a:r>
              <a:rPr lang="en-GB" kern="0" dirty="0" smtClean="0"/>
              <a:t> figure </a:t>
            </a:r>
            <a:r>
              <a:rPr lang="en-GB" kern="0" dirty="0" err="1" smtClean="0"/>
              <a:t>professionali</a:t>
            </a:r>
            <a:r>
              <a:rPr lang="en-GB" kern="0" dirty="0" smtClean="0"/>
              <a:t> </a:t>
            </a:r>
            <a:r>
              <a:rPr lang="en-GB" kern="0" dirty="0" err="1" smtClean="0"/>
              <a:t>nell’eTourism</a:t>
            </a:r>
            <a:endParaRPr lang="en-GB" kern="0" dirty="0"/>
          </a:p>
        </p:txBody>
      </p:sp>
      <p:pic>
        <p:nvPicPr>
          <p:cNvPr id="10650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2388"/>
            <a:ext cx="256698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76700"/>
            <a:ext cx="560228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73338"/>
            <a:ext cx="45450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1"/>
          <p:cNvSpPr>
            <a:spLocks noChangeArrowheads="1"/>
          </p:cNvSpPr>
          <p:nvPr/>
        </p:nvSpPr>
        <p:spPr bwMode="auto">
          <a:xfrm>
            <a:off x="1258888" y="765175"/>
            <a:ext cx="18002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/>
          <a:stretch>
            <a:fillRect/>
          </a:stretch>
        </p:blipFill>
        <p:spPr bwMode="auto">
          <a:xfrm>
            <a:off x="2555875" y="333375"/>
            <a:ext cx="62341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412875"/>
            <a:ext cx="473868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981075"/>
            <a:ext cx="6427788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2" descr="http://www.greenwaylugano.ch/wp-content/uploads/2012/11/rotary-300x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876925"/>
            <a:ext cx="20177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Greenway:  Lugano's Hiking Trails – Lugano Sentieri di Montagna – Ticino, Switze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373688"/>
            <a:ext cx="207168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813" y="323850"/>
            <a:ext cx="5184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200" dirty="0" err="1">
                <a:solidFill>
                  <a:srgbClr val="FF9900"/>
                </a:solidFill>
              </a:rPr>
              <a:t>Realtà</a:t>
            </a:r>
            <a:r>
              <a:rPr lang="fr-CH" sz="3200" dirty="0">
                <a:solidFill>
                  <a:srgbClr val="FF9900"/>
                </a:solidFill>
              </a:rPr>
              <a:t> </a:t>
            </a:r>
            <a:r>
              <a:rPr lang="fr-CH" sz="3200" dirty="0" err="1">
                <a:solidFill>
                  <a:srgbClr val="FF9900"/>
                </a:solidFill>
              </a:rPr>
              <a:t>Aumentata</a:t>
            </a:r>
            <a:endParaRPr lang="en-US" sz="3200" dirty="0">
              <a:solidFill>
                <a:srgbClr val="FF9900"/>
              </a:solidFill>
            </a:endParaRPr>
          </a:p>
        </p:txBody>
      </p:sp>
      <p:pic>
        <p:nvPicPr>
          <p:cNvPr id="108550" name="Picture 6" descr="lugano.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5876925"/>
            <a:ext cx="2405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2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191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514475"/>
            <a:ext cx="340201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2" descr="HY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30300"/>
            <a:ext cx="119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4" descr="Retosa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047750"/>
            <a:ext cx="22367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logo Fondazione Svizzera Pro Venez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3709988"/>
            <a:ext cx="23161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8888" y="357188"/>
            <a:ext cx="788511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FF9900"/>
                </a:solidFill>
              </a:rPr>
              <a:t>Awareness campaigns, App, </a:t>
            </a:r>
            <a:r>
              <a:rPr lang="en-US" sz="2600" dirty="0" err="1">
                <a:solidFill>
                  <a:srgbClr val="FF9900"/>
                </a:solidFill>
              </a:rPr>
              <a:t>Comunicazione</a:t>
            </a:r>
            <a:r>
              <a:rPr lang="en-US" sz="2600" dirty="0">
                <a:solidFill>
                  <a:srgbClr val="FF9900"/>
                </a:solidFill>
              </a:rPr>
              <a:t> online</a:t>
            </a:r>
          </a:p>
        </p:txBody>
      </p:sp>
      <p:pic>
        <p:nvPicPr>
          <p:cNvPr id="109576" name="Picture 2" descr="Tic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808538"/>
            <a:ext cx="30241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8102" r="6288" b="7446"/>
          <a:stretch>
            <a:fillRect/>
          </a:stretch>
        </p:blipFill>
        <p:spPr bwMode="auto">
          <a:xfrm>
            <a:off x="-20638" y="-26988"/>
            <a:ext cx="9164638" cy="540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9288463" cy="3095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kern="1200" dirty="0" smtClean="0">
                <a:solidFill>
                  <a:schemeClr val="bg1"/>
                </a:solidFill>
              </a:rPr>
              <a:t>Grazie!   </a:t>
            </a:r>
            <a:br>
              <a:rPr lang="en-US" sz="3200" kern="1200" dirty="0" smtClean="0">
                <a:solidFill>
                  <a:schemeClr val="bg1"/>
                </a:solidFill>
              </a:rPr>
            </a:br>
            <a:r>
              <a:rPr lang="en-US" sz="3200" kern="1200" dirty="0" smtClean="0">
                <a:solidFill>
                  <a:schemeClr val="bg1"/>
                </a:solidFill>
              </a:rPr>
              <a:t>elena.marchiori@usi.ch</a:t>
            </a:r>
            <a:r>
              <a:rPr lang="en-US" sz="3200" kern="1200" dirty="0">
                <a:solidFill>
                  <a:schemeClr val="bg1"/>
                </a:solidFill>
              </a:rPr>
              <a:t/>
            </a:r>
            <a:br>
              <a:rPr lang="en-US" sz="3200" kern="1200" dirty="0">
                <a:solidFill>
                  <a:schemeClr val="bg1"/>
                </a:solidFill>
              </a:rPr>
            </a:br>
            <a:endParaRPr lang="en-US" sz="3200" kern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50" y="5373688"/>
            <a:ext cx="10564813" cy="1154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300" dirty="0">
                <a:solidFill>
                  <a:srgbClr val="FF9900"/>
                </a:solidFill>
              </a:rPr>
              <a:t>Facoltà di scienze della comunicazione</a:t>
            </a:r>
            <a:br>
              <a:rPr lang="it-IT" sz="2300" dirty="0">
                <a:solidFill>
                  <a:srgbClr val="FF9900"/>
                </a:solidFill>
              </a:rPr>
            </a:br>
            <a:r>
              <a:rPr lang="it-IT" sz="2300" dirty="0">
                <a:solidFill>
                  <a:srgbClr val="FF9900"/>
                </a:solidFill>
              </a:rPr>
              <a:t>Istituto di Tecnologie per la Comunicazione</a:t>
            </a:r>
            <a:br>
              <a:rPr lang="it-IT" sz="2300" dirty="0">
                <a:solidFill>
                  <a:srgbClr val="FF9900"/>
                </a:solidFill>
              </a:rPr>
            </a:br>
            <a:r>
              <a:rPr lang="it-IT" sz="2300" dirty="0">
                <a:solidFill>
                  <a:srgbClr val="FF9900"/>
                </a:solidFill>
              </a:rPr>
              <a:t>Laboratorio webatelier.net</a:t>
            </a:r>
            <a:endParaRPr lang="en-US" sz="23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6775" y="3100388"/>
            <a:ext cx="131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PRIMA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19463" y="3100388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DURANTE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2588" y="3114675"/>
            <a:ext cx="2963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DOPO</a:t>
            </a:r>
            <a:br>
              <a:rPr lang="en-US" altLang="en-US">
                <a:solidFill>
                  <a:srgbClr val="000000"/>
                </a:solidFill>
              </a:rPr>
            </a:b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2825" y="981075"/>
            <a:ext cx="78152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3600" b="1" kern="0" dirty="0" smtClean="0"/>
              <a:t>Esperienza Turistica </a:t>
            </a:r>
            <a:r>
              <a:rPr lang="it-IT" sz="3600" b="1" i="1" kern="0" dirty="0" smtClean="0">
                <a:solidFill>
                  <a:srgbClr val="FFFFFF"/>
                </a:solidFill>
              </a:rPr>
              <a:t>e </a:t>
            </a:r>
            <a:br>
              <a:rPr lang="it-IT" sz="3600" b="1" i="1" kern="0" dirty="0" smtClean="0">
                <a:solidFill>
                  <a:srgbClr val="FFFFFF"/>
                </a:solidFill>
              </a:rPr>
            </a:br>
            <a:r>
              <a:rPr lang="it-IT" sz="3600" b="1" i="1" kern="0" dirty="0" smtClean="0">
                <a:solidFill>
                  <a:srgbClr val="FFFFFF"/>
                </a:solidFill>
              </a:rPr>
              <a:t>Comunicazione Online</a:t>
            </a:r>
            <a:br>
              <a:rPr lang="it-IT" sz="3600" b="1" i="1" kern="0" dirty="0" smtClean="0">
                <a:solidFill>
                  <a:srgbClr val="FFFFFF"/>
                </a:solidFill>
              </a:rPr>
            </a:br>
            <a:endParaRPr lang="en-US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3"/>
          <p:cNvSpPr txBox="1">
            <a:spLocks noChangeArrowheads="1"/>
          </p:cNvSpPr>
          <p:nvPr/>
        </p:nvSpPr>
        <p:spPr bwMode="auto">
          <a:xfrm>
            <a:off x="971550" y="2708275"/>
            <a:ext cx="1311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PRIMA</a:t>
            </a:r>
          </a:p>
        </p:txBody>
      </p:sp>
      <p:sp>
        <p:nvSpPr>
          <p:cNvPr id="81923" name="Title 1"/>
          <p:cNvSpPr>
            <a:spLocks noGrp="1"/>
          </p:cNvSpPr>
          <p:nvPr>
            <p:ph type="title"/>
          </p:nvPr>
        </p:nvSpPr>
        <p:spPr>
          <a:xfrm>
            <a:off x="2282825" y="981075"/>
            <a:ext cx="7815263" cy="692150"/>
          </a:xfrm>
        </p:spPr>
        <p:txBody>
          <a:bodyPr/>
          <a:lstStyle/>
          <a:p>
            <a:pPr eaLnBrk="1" hangingPunct="1"/>
            <a:r>
              <a:rPr lang="it-IT" altLang="en-US" sz="3600" b="1" smtClean="0"/>
              <a:t>Esperienza Turistica </a:t>
            </a:r>
            <a:r>
              <a:rPr lang="it-IT" altLang="en-US" sz="3600" b="1" i="1" smtClean="0"/>
              <a:t>e </a:t>
            </a:r>
            <a:br>
              <a:rPr lang="it-IT" altLang="en-US" sz="3600" b="1" i="1" smtClean="0"/>
            </a:br>
            <a:r>
              <a:rPr lang="it-IT" altLang="en-US" sz="3600" b="1" i="1" smtClean="0"/>
              <a:t>Comunicazione Online</a:t>
            </a:r>
            <a:br>
              <a:rPr lang="it-IT" altLang="en-US" sz="3600" b="1" i="1" smtClean="0"/>
            </a:br>
            <a:endParaRPr lang="en-US" altLang="en-US" sz="3600" b="1" i="1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36838"/>
            <a:ext cx="5510213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35600" y="2924175"/>
            <a:ext cx="21209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>
                <a:solidFill>
                  <a:srgbClr val="0070C0"/>
                </a:solidFill>
              </a:rPr>
              <a:t>?</a:t>
            </a: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4"/>
          <p:cNvSpPr txBox="1">
            <a:spLocks noChangeArrowheads="1"/>
          </p:cNvSpPr>
          <p:nvPr/>
        </p:nvSpPr>
        <p:spPr bwMode="auto">
          <a:xfrm>
            <a:off x="3759200" y="261461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DURANTE</a:t>
            </a:r>
          </a:p>
        </p:txBody>
      </p:sp>
      <p:pic>
        <p:nvPicPr>
          <p:cNvPr id="7170" name="Picture 2" descr="http://exhibitmag.com/wp-content/uploads/2012/11/In-car-G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r="12399"/>
          <a:stretch>
            <a:fillRect/>
          </a:stretch>
        </p:blipFill>
        <p:spPr bwMode="auto">
          <a:xfrm>
            <a:off x="6156325" y="2708275"/>
            <a:ext cx="27098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4292600"/>
            <a:ext cx="375285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609850"/>
            <a:ext cx="36623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2282825" y="981075"/>
            <a:ext cx="7815263" cy="692150"/>
          </a:xfrm>
        </p:spPr>
        <p:txBody>
          <a:bodyPr/>
          <a:lstStyle/>
          <a:p>
            <a:pPr eaLnBrk="1" hangingPunct="1"/>
            <a:r>
              <a:rPr lang="it-IT" altLang="en-US" sz="3600" b="1" smtClean="0"/>
              <a:t>Esperienza Turistica </a:t>
            </a:r>
            <a:r>
              <a:rPr lang="it-IT" altLang="en-US" sz="3600" b="1" i="1" smtClean="0"/>
              <a:t>e </a:t>
            </a:r>
            <a:br>
              <a:rPr lang="it-IT" altLang="en-US" sz="3600" b="1" i="1" smtClean="0"/>
            </a:br>
            <a:r>
              <a:rPr lang="it-IT" altLang="en-US" sz="3600" b="1" i="1" smtClean="0"/>
              <a:t>Comunicazione Online</a:t>
            </a:r>
            <a:br>
              <a:rPr lang="it-IT" altLang="en-US" sz="3600" b="1" i="1" smtClean="0"/>
            </a:br>
            <a:endParaRPr lang="en-US" altLang="en-US" sz="3600" b="1" i="1" smtClean="0"/>
          </a:p>
        </p:txBody>
      </p:sp>
    </p:spTree>
    <p:extLst>
      <p:ext uri="{BB962C8B-B14F-4D97-AF65-F5344CB8AC3E}">
        <p14:creationId xmlns:p14="http://schemas.microsoft.com/office/powerpoint/2010/main" val="34436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2411413" y="1412875"/>
            <a:ext cx="7815262" cy="692150"/>
          </a:xfrm>
        </p:spPr>
        <p:txBody>
          <a:bodyPr/>
          <a:lstStyle/>
          <a:p>
            <a:pPr eaLnBrk="1" hangingPunct="1"/>
            <a:r>
              <a:rPr lang="it-IT" altLang="en-US" sz="3600" b="1" smtClean="0"/>
              <a:t>Esperienza Turistica </a:t>
            </a:r>
            <a:r>
              <a:rPr lang="it-IT" altLang="en-US" sz="3600" b="1" i="1" smtClean="0"/>
              <a:t>e </a:t>
            </a:r>
            <a:br>
              <a:rPr lang="it-IT" altLang="en-US" sz="3600" b="1" i="1" smtClean="0"/>
            </a:br>
            <a:r>
              <a:rPr lang="it-IT" altLang="en-US" sz="3600" b="1" i="1" smtClean="0"/>
              <a:t>Comunicazione Online</a:t>
            </a:r>
            <a:br>
              <a:rPr lang="it-IT" altLang="en-US" sz="3600" b="1" i="1" smtClean="0"/>
            </a:br>
            <a:endParaRPr lang="en-US" altLang="en-US" sz="3600" b="1" i="1" smtClean="0"/>
          </a:p>
        </p:txBody>
      </p:sp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7380288" y="2565400"/>
            <a:ext cx="2963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DOPO</a:t>
            </a:r>
            <a:br>
              <a:rPr lang="en-US" altLang="en-US">
                <a:solidFill>
                  <a:srgbClr val="000000"/>
                </a:solidFill>
              </a:rPr>
            </a:b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194" name="Picture 2" descr="http://4.bp.blogspot.com/-MFyPPruqtD8/TZ4H9znsTKI/AAAAAAAAAhY/9yQRyNj1fwk/s1600/elderly-people-on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65400"/>
            <a:ext cx="50371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490912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45598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6850" y="4508500"/>
            <a:ext cx="838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identità culturale       </a:t>
            </a:r>
            <a:r>
              <a:rPr lang="en-US" altLang="en-US" sz="2400" b="1">
                <a:solidFill>
                  <a:srgbClr val="C00000"/>
                </a:solidFill>
                <a:sym typeface="Wingdings" panose="05000000000000000000" pitchFamily="2" charset="2"/>
              </a:rPr>
              <a:t> te</a:t>
            </a:r>
            <a:r>
              <a:rPr lang="en-US" altLang="en-US" sz="2400" b="1">
                <a:solidFill>
                  <a:srgbClr val="C00000"/>
                </a:solidFill>
              </a:rPr>
              <a:t>nsione </a:t>
            </a:r>
            <a:r>
              <a:rPr lang="en-US" altLang="en-US" sz="2400" b="1">
                <a:solidFill>
                  <a:srgbClr val="C00000"/>
                </a:solidFill>
                <a:sym typeface="Wingdings" panose="05000000000000000000" pitchFamily="2" charset="2"/>
              </a:rPr>
              <a:t>       </a:t>
            </a:r>
            <a:r>
              <a:rPr lang="en-US" altLang="en-US" sz="2400" b="1">
                <a:solidFill>
                  <a:srgbClr val="000000"/>
                </a:solidFill>
                <a:sym typeface="Wingdings" panose="05000000000000000000" pitchFamily="2" charset="2"/>
              </a:rPr>
              <a:t>business 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87675" y="5113338"/>
            <a:ext cx="376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Esperienza turistica</a:t>
            </a:r>
          </a:p>
        </p:txBody>
      </p:sp>
    </p:spTree>
    <p:extLst>
      <p:ext uri="{BB962C8B-B14F-4D97-AF65-F5344CB8AC3E}">
        <p14:creationId xmlns:p14="http://schemas.microsoft.com/office/powerpoint/2010/main" val="11667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2"/>
          <a:stretch>
            <a:fillRect/>
          </a:stretch>
        </p:blipFill>
        <p:spPr bwMode="auto">
          <a:xfrm>
            <a:off x="2516188" y="3700463"/>
            <a:ext cx="21447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490912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45598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9"/>
          <a:stretch>
            <a:fillRect/>
          </a:stretch>
        </p:blipFill>
        <p:spPr bwMode="auto">
          <a:xfrm>
            <a:off x="4660900" y="3687763"/>
            <a:ext cx="17113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6150" y="5751513"/>
            <a:ext cx="434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 conversazioni online</a:t>
            </a:r>
          </a:p>
        </p:txBody>
      </p:sp>
    </p:spTree>
    <p:extLst>
      <p:ext uri="{BB962C8B-B14F-4D97-AF65-F5344CB8AC3E}">
        <p14:creationId xmlns:p14="http://schemas.microsoft.com/office/powerpoint/2010/main" val="36488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1" r="20413"/>
          <a:stretch>
            <a:fillRect/>
          </a:stretch>
        </p:blipFill>
        <p:spPr bwMode="auto">
          <a:xfrm>
            <a:off x="65088" y="1341438"/>
            <a:ext cx="3983037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341438"/>
            <a:ext cx="504031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itle 1"/>
          <p:cNvSpPr txBox="1">
            <a:spLocks/>
          </p:cNvSpPr>
          <p:nvPr/>
        </p:nvSpPr>
        <p:spPr bwMode="auto">
          <a:xfrm>
            <a:off x="684213" y="4868863"/>
            <a:ext cx="7815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FF9900"/>
                </a:solidFill>
              </a:rPr>
              <a:t>Opinioni pubbliche presenti online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FF9900"/>
                </a:solidFill>
              </a:rPr>
              <a:t>opportunità per l’industria del turismo</a:t>
            </a:r>
          </a:p>
        </p:txBody>
      </p:sp>
    </p:spTree>
    <p:extLst>
      <p:ext uri="{BB962C8B-B14F-4D97-AF65-F5344CB8AC3E}">
        <p14:creationId xmlns:p14="http://schemas.microsoft.com/office/powerpoint/2010/main" val="12905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I-colore [Read-Only] [Compatibility Mode]" id="{ED538023-0930-42E3-B887-863EF206F2A8}" vid="{7AD6458D-3D36-4F1E-950C-F531FEEE09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</TotalTime>
  <Words>179</Words>
  <Application>Microsoft Office PowerPoint</Application>
  <PresentationFormat>On-screen Show (4:3)</PresentationFormat>
  <Paragraphs>67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Courier New</vt:lpstr>
      <vt:lpstr>Wingdings</vt:lpstr>
      <vt:lpstr>Theme1</vt:lpstr>
      <vt:lpstr>3_Custom Design</vt:lpstr>
      <vt:lpstr>Esperienza turistica e  comunicazione online</vt:lpstr>
      <vt:lpstr>PowerPoint Presentation</vt:lpstr>
      <vt:lpstr>PowerPoint Presentation</vt:lpstr>
      <vt:lpstr>Esperienza Turistica e  Comunicazione Online </vt:lpstr>
      <vt:lpstr>Esperienza Turistica e  Comunicazione Online </vt:lpstr>
      <vt:lpstr>Esperienza Turistica e  Comunicazione Online </vt:lpstr>
      <vt:lpstr>PowerPoint Presentation</vt:lpstr>
      <vt:lpstr>PowerPoint Presentation</vt:lpstr>
      <vt:lpstr>PowerPoint Presentation</vt:lpstr>
      <vt:lpstr>Ripensare le strategie di promozione del territorio</vt:lpstr>
      <vt:lpstr>PowerPoint Presentation</vt:lpstr>
      <vt:lpstr>PowerPoint Presentation</vt:lpstr>
      <vt:lpstr>PowerPoint Presentation</vt:lpstr>
      <vt:lpstr>           Analisi dei contenuti online                 (classificazione e analisi del sentimento espresso)</vt:lpstr>
      <vt:lpstr>PowerPoint Presentation</vt:lpstr>
      <vt:lpstr>PowerPoint Presentation</vt:lpstr>
      <vt:lpstr>PowerPoint Presentation</vt:lpstr>
      <vt:lpstr>Rappresentazione della Svizzera  in un social media cinese</vt:lpstr>
      <vt:lpstr>Reputazione online delle destinazioni nell’est Europa</vt:lpstr>
      <vt:lpstr>PowerPoint Presentation</vt:lpstr>
      <vt:lpstr>PowerPoint Presentation</vt:lpstr>
      <vt:lpstr>Grazie!    elena.marchiori@usi.ch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Creti Robin</dc:creator>
  <cp:lastModifiedBy>Creti Robin</cp:lastModifiedBy>
  <cp:revision>2</cp:revision>
  <dcterms:created xsi:type="dcterms:W3CDTF">2014-05-16T10:42:52Z</dcterms:created>
  <dcterms:modified xsi:type="dcterms:W3CDTF">2014-05-16T10:59:17Z</dcterms:modified>
</cp:coreProperties>
</file>