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19"/>
  </p:notesMasterIdLst>
  <p:handoutMasterIdLst>
    <p:handoutMasterId r:id="rId20"/>
  </p:handoutMasterIdLst>
  <p:sldIdLst>
    <p:sldId id="271" r:id="rId3"/>
    <p:sldId id="297" r:id="rId4"/>
    <p:sldId id="313" r:id="rId5"/>
    <p:sldId id="298" r:id="rId6"/>
    <p:sldId id="307" r:id="rId7"/>
    <p:sldId id="299" r:id="rId8"/>
    <p:sldId id="300" r:id="rId9"/>
    <p:sldId id="301" r:id="rId10"/>
    <p:sldId id="311" r:id="rId11"/>
    <p:sldId id="303" r:id="rId12"/>
    <p:sldId id="305" r:id="rId13"/>
    <p:sldId id="306" r:id="rId14"/>
    <p:sldId id="308" r:id="rId15"/>
    <p:sldId id="310" r:id="rId16"/>
    <p:sldId id="309" r:id="rId17"/>
    <p:sldId id="312" r:id="rId18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3D1FF"/>
    <a:srgbClr val="FFFF4F"/>
    <a:srgbClr val="FFFF99"/>
    <a:srgbClr val="FF6600"/>
    <a:srgbClr val="99CCFF"/>
    <a:srgbClr val="FFCC00"/>
    <a:srgbClr val="99CC00"/>
    <a:srgbClr val="FFFF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367DD-BB75-403C-90C8-8835C5F6F692}" type="datetimeFigureOut">
              <a:rPr lang="it-CH" smtClean="0"/>
              <a:t>14.01.2016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7D427-A4E5-40AB-B7D1-E55EB3849535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40896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26498-F390-414E-8FA3-C984EB04A85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3331-A9B4-1E44-98E0-52963FA3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6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C1B3-FC70-4B48-B6DA-1BB354091440}" type="slidenum">
              <a:rPr lang="en-GB" smtClean="0">
                <a:solidFill>
                  <a:srgbClr val="000000"/>
                </a:solidFill>
              </a:rPr>
              <a:pPr/>
              <a:t>2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6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it-IT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69B12-B444-43AA-AD2C-6685ACC48B05}" type="slidenum">
              <a:rPr lang="en-GB" smtClean="0">
                <a:solidFill>
                  <a:srgbClr val="000000"/>
                </a:solidFill>
              </a:rPr>
              <a:pPr/>
              <a:t>11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79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C1B3-FC70-4B48-B6DA-1BB354091440}" type="slidenum">
              <a:rPr lang="en-GB" smtClean="0">
                <a:solidFill>
                  <a:srgbClr val="000000"/>
                </a:solidFill>
              </a:rPr>
              <a:pPr/>
              <a:t>12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34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C1B3-FC70-4B48-B6DA-1BB354091440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14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C1B3-FC70-4B48-B6DA-1BB354091440}" type="slidenum">
              <a:rPr lang="en-GB" smtClean="0">
                <a:solidFill>
                  <a:srgbClr val="000000"/>
                </a:solidFill>
              </a:rPr>
              <a:pPr/>
              <a:t>14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28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C1B3-FC70-4B48-B6DA-1BB354091440}" type="slidenum">
              <a:rPr lang="en-GB" smtClean="0">
                <a:solidFill>
                  <a:srgbClr val="000000"/>
                </a:solidFill>
              </a:rPr>
              <a:pPr/>
              <a:t>15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42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9427" indent="-288241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52965" indent="-23059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14150" indent="-23059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75336" indent="-23059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36521" indent="-23059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97707" indent="-23059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58893" indent="-23059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920078" indent="-23059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BA1FA-7EB2-4EF7-8547-EF81AEAA3F4E}" type="slidenum">
              <a:rPr lang="en-GB" sz="1200">
                <a:solidFill>
                  <a:srgbClr val="000000"/>
                </a:solidFill>
              </a:rPr>
              <a:pPr eaLnBrk="1" hangingPunct="1"/>
              <a:t>16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0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C1B3-FC70-4B48-B6DA-1BB354091440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4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C1B3-FC70-4B48-B6DA-1BB354091440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7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C1B3-FC70-4B48-B6DA-1BB354091440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C1B3-FC70-4B48-B6DA-1BB354091440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8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C1B3-FC70-4B48-B6DA-1BB354091440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85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C1B3-FC70-4B48-B6DA-1BB354091440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0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C1B3-FC70-4B48-B6DA-1BB354091440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77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C1B3-FC70-4B48-B6DA-1BB354091440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3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4244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 userDrawn="1"/>
        </p:nvSpPr>
        <p:spPr bwMode="auto">
          <a:xfrm>
            <a:off x="3132138" y="5589588"/>
            <a:ext cx="5616575" cy="5762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it-CH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4"/>
          <p:cNvSpPr>
            <a:spLocks noChangeArrowheads="1"/>
          </p:cNvSpPr>
          <p:nvPr userDrawn="1"/>
        </p:nvSpPr>
        <p:spPr bwMode="auto">
          <a:xfrm>
            <a:off x="755650" y="1341438"/>
            <a:ext cx="2376488" cy="48244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it-CH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468313" y="6237288"/>
            <a:ext cx="8280400" cy="3603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it-CH" sz="3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88" descr="us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589588"/>
            <a:ext cx="809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Logo_USI_generale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3375"/>
            <a:ext cx="8232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3"/>
          <p:cNvSpPr>
            <a:spLocks noChangeArrowheads="1"/>
          </p:cNvSpPr>
          <p:nvPr userDrawn="1"/>
        </p:nvSpPr>
        <p:spPr bwMode="auto">
          <a:xfrm>
            <a:off x="1143000" y="333375"/>
            <a:ext cx="7350125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it-CH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84"/>
          <p:cNvSpPr>
            <a:spLocks noChangeArrowheads="1"/>
          </p:cNvSpPr>
          <p:nvPr userDrawn="1"/>
        </p:nvSpPr>
        <p:spPr bwMode="auto">
          <a:xfrm>
            <a:off x="8567738" y="333375"/>
            <a:ext cx="107950" cy="6477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it-CH" sz="3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498600"/>
            <a:ext cx="21431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3" y="3071813"/>
            <a:ext cx="21764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4643438"/>
            <a:ext cx="2160588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0"/>
          <p:cNvSpPr>
            <a:spLocks noChangeArrowheads="1"/>
          </p:cNvSpPr>
          <p:nvPr userDrawn="1"/>
        </p:nvSpPr>
        <p:spPr bwMode="auto">
          <a:xfrm>
            <a:off x="457200" y="1196975"/>
            <a:ext cx="142875" cy="4968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it-CH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1341438"/>
            <a:ext cx="5543550" cy="935037"/>
          </a:xfrm>
        </p:spPr>
        <p:txBody>
          <a:bodyPr lIns="91440" tIns="45720" rIns="91440" bIns="45720" anchor="ctr"/>
          <a:lstStyle>
            <a:lvl1pPr>
              <a:defRPr sz="3200"/>
            </a:lvl1pPr>
          </a:lstStyle>
          <a:p>
            <a:r>
              <a:rPr lang="en-US"/>
              <a:t>Università della Svizzera italiana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2492375"/>
            <a:ext cx="5576887" cy="2881313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468313" y="6237288"/>
            <a:ext cx="8280400" cy="36036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it-CH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7"/>
          <p:cNvSpPr>
            <a:spLocks noChangeArrowheads="1"/>
          </p:cNvSpPr>
          <p:nvPr userDrawn="1"/>
        </p:nvSpPr>
        <p:spPr bwMode="auto">
          <a:xfrm>
            <a:off x="3132138" y="5589588"/>
            <a:ext cx="5616575" cy="5762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it-CH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4"/>
          <p:cNvSpPr>
            <a:spLocks noChangeArrowheads="1"/>
          </p:cNvSpPr>
          <p:nvPr userDrawn="1"/>
        </p:nvSpPr>
        <p:spPr bwMode="auto">
          <a:xfrm>
            <a:off x="755650" y="1341438"/>
            <a:ext cx="2376488" cy="48244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it-CH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7740650" y="5568950"/>
            <a:ext cx="954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 smtClean="0">
                <a:solidFill>
                  <a:srgbClr val="FFFFFF"/>
                </a:solidFill>
                <a:latin typeface="Frutiger Linotype" pitchFamily="34" charset="0"/>
              </a:rPr>
              <a:t>USI</a:t>
            </a:r>
          </a:p>
        </p:txBody>
      </p:sp>
      <p:pic>
        <p:nvPicPr>
          <p:cNvPr id="8" name="Picture 13" descr="Logo_USI_general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375"/>
            <a:ext cx="8232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3"/>
          <p:cNvSpPr>
            <a:spLocks noChangeArrowheads="1"/>
          </p:cNvSpPr>
          <p:nvPr userDrawn="1"/>
        </p:nvSpPr>
        <p:spPr bwMode="auto">
          <a:xfrm>
            <a:off x="1143000" y="333375"/>
            <a:ext cx="7350125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it-CH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84"/>
          <p:cNvSpPr>
            <a:spLocks noChangeArrowheads="1"/>
          </p:cNvSpPr>
          <p:nvPr userDrawn="1"/>
        </p:nvSpPr>
        <p:spPr bwMode="auto">
          <a:xfrm>
            <a:off x="8567738" y="333375"/>
            <a:ext cx="107950" cy="6477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it-CH" sz="3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19238"/>
            <a:ext cx="2124075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613275"/>
            <a:ext cx="21240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051175"/>
            <a:ext cx="2117725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60"/>
          <p:cNvSpPr>
            <a:spLocks noChangeArrowheads="1"/>
          </p:cNvSpPr>
          <p:nvPr userDrawn="1"/>
        </p:nvSpPr>
        <p:spPr bwMode="auto">
          <a:xfrm>
            <a:off x="457200" y="1196975"/>
            <a:ext cx="142875" cy="49688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it-CH" sz="3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6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USI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235825" y="6245225"/>
            <a:ext cx="1450975" cy="4762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latin typeface="Arial" charset="0"/>
              </a:rPr>
              <a:t>Slide:</a:t>
            </a:r>
            <a:fld id="{F5102986-4DB7-44B4-88D4-3C85298490DD}" type="slidenum">
              <a:rPr lang="en-GB" sz="3200"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468313" y="6237288"/>
            <a:ext cx="8280400" cy="3603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CH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192838"/>
            <a:ext cx="12239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rgbClr val="FFFFFF"/>
                </a:solidFill>
                <a:latin typeface="Frutiger Linotype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USI</a:t>
            </a:r>
          </a:p>
        </p:txBody>
      </p:sp>
      <p:sp>
        <p:nvSpPr>
          <p:cNvPr id="2052" name="Rectangle 55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438275"/>
            <a:ext cx="78152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endParaRPr lang="en-US" smtClean="0"/>
          </a:p>
        </p:txBody>
      </p:sp>
      <p:sp>
        <p:nvSpPr>
          <p:cNvPr id="2053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276475"/>
            <a:ext cx="7737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 Fourth level</a:t>
            </a:r>
          </a:p>
          <a:p>
            <a:pPr lvl="4"/>
            <a:r>
              <a:rPr lang="en-US" smtClean="0"/>
              <a:t> Fifth level  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468313" y="404813"/>
            <a:ext cx="4465637" cy="8191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CH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01" name="Rectangle 129"/>
          <p:cNvSpPr>
            <a:spLocks noChangeArrowheads="1"/>
          </p:cNvSpPr>
          <p:nvPr/>
        </p:nvSpPr>
        <p:spPr bwMode="auto">
          <a:xfrm>
            <a:off x="468313" y="115888"/>
            <a:ext cx="5759450" cy="10080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CH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03" name="Rectangle 131"/>
          <p:cNvSpPr>
            <a:spLocks noChangeArrowheads="1"/>
          </p:cNvSpPr>
          <p:nvPr/>
        </p:nvSpPr>
        <p:spPr bwMode="auto">
          <a:xfrm>
            <a:off x="457200" y="1196975"/>
            <a:ext cx="142875" cy="4968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CH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83"/>
          <p:cNvSpPr>
            <a:spLocks noChangeArrowheads="1"/>
          </p:cNvSpPr>
          <p:nvPr/>
        </p:nvSpPr>
        <p:spPr bwMode="auto">
          <a:xfrm>
            <a:off x="611188" y="333375"/>
            <a:ext cx="7881937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CH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84"/>
          <p:cNvSpPr>
            <a:spLocks noChangeArrowheads="1"/>
          </p:cNvSpPr>
          <p:nvPr/>
        </p:nvSpPr>
        <p:spPr bwMode="auto">
          <a:xfrm>
            <a:off x="8567738" y="333375"/>
            <a:ext cx="107950" cy="6477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CH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59" name="Picture 90" descr="Logo_USI_genera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8138"/>
            <a:ext cx="82073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>
          <a:solidFill>
            <a:srgbClr val="808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4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000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000">
          <a:solidFill>
            <a:srgbClr val="808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>
          <a:solidFill>
            <a:srgbClr val="80808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>
          <a:solidFill>
            <a:srgbClr val="80808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>
          <a:solidFill>
            <a:srgbClr val="80808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>
          <a:solidFill>
            <a:srgbClr val="808080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468313" y="6237288"/>
            <a:ext cx="8280400" cy="3603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CH" sz="3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192838"/>
            <a:ext cx="12239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chemeClr val="bg1"/>
                </a:solidFill>
                <a:latin typeface="Frutiger Linotype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FFFFFF"/>
                </a:solidFill>
              </a:rPr>
              <a:t>USI</a:t>
            </a:r>
          </a:p>
        </p:txBody>
      </p:sp>
      <p:sp>
        <p:nvSpPr>
          <p:cNvPr id="3076" name="Rectangle 55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438275"/>
            <a:ext cx="78152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endParaRPr lang="en-US" smtClean="0"/>
          </a:p>
        </p:txBody>
      </p:sp>
      <p:sp>
        <p:nvSpPr>
          <p:cNvPr id="2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276475"/>
            <a:ext cx="7737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 Fourth level</a:t>
            </a:r>
          </a:p>
          <a:p>
            <a:pPr lvl="4"/>
            <a:r>
              <a:rPr lang="en-US" smtClean="0"/>
              <a:t> Fifth level  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468313" y="404813"/>
            <a:ext cx="4465637" cy="8191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CH" sz="3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1" name="Rectangle 129"/>
          <p:cNvSpPr>
            <a:spLocks noChangeArrowheads="1"/>
          </p:cNvSpPr>
          <p:nvPr/>
        </p:nvSpPr>
        <p:spPr bwMode="auto">
          <a:xfrm>
            <a:off x="468313" y="115888"/>
            <a:ext cx="5759450" cy="10080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CH" sz="3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3" name="Rectangle 131"/>
          <p:cNvSpPr>
            <a:spLocks noChangeArrowheads="1"/>
          </p:cNvSpPr>
          <p:nvPr/>
        </p:nvSpPr>
        <p:spPr bwMode="auto">
          <a:xfrm>
            <a:off x="457200" y="1196975"/>
            <a:ext cx="142875" cy="4968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CH" sz="3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ectangle 83"/>
          <p:cNvSpPr>
            <a:spLocks noChangeArrowheads="1"/>
          </p:cNvSpPr>
          <p:nvPr/>
        </p:nvSpPr>
        <p:spPr bwMode="auto">
          <a:xfrm>
            <a:off x="611188" y="333375"/>
            <a:ext cx="7881937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CH" sz="3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84"/>
          <p:cNvSpPr>
            <a:spLocks noChangeArrowheads="1"/>
          </p:cNvSpPr>
          <p:nvPr/>
        </p:nvSpPr>
        <p:spPr bwMode="auto">
          <a:xfrm>
            <a:off x="8567738" y="333375"/>
            <a:ext cx="107950" cy="6477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CH" sz="3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3" name="Picture 90" descr="Logo_USI_general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8138"/>
            <a:ext cx="82073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800">
          <a:solidFill>
            <a:srgbClr val="808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000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000">
          <a:solidFill>
            <a:srgbClr val="808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>
          <a:solidFill>
            <a:srgbClr val="80808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>
          <a:solidFill>
            <a:srgbClr val="80808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>
          <a:solidFill>
            <a:srgbClr val="80808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>
          <a:solidFill>
            <a:srgbClr val="808080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478213" y="1358967"/>
            <a:ext cx="5342259" cy="16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it-IT" sz="4000" dirty="0" smtClean="0">
                <a:latin typeface="Arial"/>
              </a:rPr>
              <a:t>La Facoltà di scienze biomediche dell’USI: dove siamo e dove andiamo</a:t>
            </a:r>
          </a:p>
          <a:p>
            <a:pPr algn="ctr" defTabSz="914400">
              <a:defRPr/>
            </a:pPr>
            <a:endParaRPr lang="it-IT" sz="2400" dirty="0">
              <a:solidFill>
                <a:schemeClr val="tx1"/>
              </a:solidFill>
              <a:latin typeface="Arial"/>
            </a:endParaRPr>
          </a:p>
          <a:p>
            <a:pPr algn="ctr" defTabSz="914400">
              <a:defRPr/>
            </a:pPr>
            <a:r>
              <a:rPr lang="it-IT" sz="2400" dirty="0">
                <a:solidFill>
                  <a:schemeClr val="tx1"/>
                </a:solidFill>
              </a:rPr>
              <a:t>Piero Martinoli</a:t>
            </a:r>
          </a:p>
          <a:p>
            <a:pPr algn="ctr" defTabSz="914400">
              <a:defRPr/>
            </a:pPr>
            <a:r>
              <a:rPr lang="it-IT" sz="2400" dirty="0" smtClean="0">
                <a:solidFill>
                  <a:schemeClr val="tx1"/>
                </a:solidFill>
                <a:latin typeface="Arial"/>
              </a:rPr>
              <a:t>Serata informativa </a:t>
            </a:r>
          </a:p>
          <a:p>
            <a:pPr algn="ctr" defTabSz="914400">
              <a:defRPr/>
            </a:pPr>
            <a:r>
              <a:rPr lang="it-IT" sz="2400" dirty="0" smtClean="0">
                <a:solidFill>
                  <a:schemeClr val="tx1"/>
                </a:solidFill>
                <a:latin typeface="Arial"/>
              </a:rPr>
              <a:t>USI 14 gennaio 2016</a:t>
            </a:r>
          </a:p>
        </p:txBody>
      </p:sp>
    </p:spTree>
    <p:extLst>
      <p:ext uri="{BB962C8B-B14F-4D97-AF65-F5344CB8AC3E}">
        <p14:creationId xmlns:p14="http://schemas.microsoft.com/office/powerpoint/2010/main" val="4629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00392" y="6226175"/>
            <a:ext cx="510208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58F59-1C9A-43B7-B6C5-E853BA301655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10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52" y="1656845"/>
            <a:ext cx="835013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spcBef>
                <a:spcPts val="800"/>
              </a:spcBef>
              <a:buFont typeface="+mj-lt"/>
              <a:buAutoNum type="arabicPeriod"/>
            </a:pPr>
            <a:r>
              <a:rPr lang="en-US" dirty="0" err="1" smtClean="0"/>
              <a:t>Elaborazione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9900"/>
                </a:solidFill>
              </a:rPr>
              <a:t>proposta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/>
              <a:t>nell’ambito</a:t>
            </a:r>
            <a:r>
              <a:rPr lang="en-US" dirty="0" smtClean="0"/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Programma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speciale</a:t>
            </a:r>
            <a:r>
              <a:rPr lang="en-US" dirty="0" smtClean="0">
                <a:solidFill>
                  <a:srgbClr val="000000"/>
                </a:solidFill>
              </a:rPr>
              <a:t> 2017-2020 </a:t>
            </a:r>
            <a:r>
              <a:rPr lang="en-US" dirty="0" err="1" smtClean="0">
                <a:solidFill>
                  <a:srgbClr val="000000"/>
                </a:solidFill>
              </a:rPr>
              <a:t>della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Confederazione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fr-CH" i="1" kern="0" dirty="0">
                <a:solidFill>
                  <a:srgbClr val="000000"/>
                </a:solidFill>
              </a:rPr>
              <a:t>«</a:t>
            </a:r>
            <a:r>
              <a:rPr lang="it-CH" i="1" kern="0" dirty="0" smtClean="0"/>
              <a:t>Aumento </a:t>
            </a:r>
            <a:r>
              <a:rPr lang="it-CH" i="1" kern="0" dirty="0"/>
              <a:t>del numero di diplomi in medicina </a:t>
            </a:r>
            <a:r>
              <a:rPr lang="it-CH" i="1" kern="0" dirty="0" smtClean="0"/>
              <a:t>umana»</a:t>
            </a:r>
          </a:p>
          <a:p>
            <a:pPr marL="714375" indent="-35242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</a:rPr>
              <a:t>Obiettivo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aumentare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durevolemente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it-CH" kern="0" dirty="0">
                <a:solidFill>
                  <a:srgbClr val="000000"/>
                </a:solidFill>
              </a:rPr>
              <a:t>di diplomi in medicina umana: </a:t>
            </a:r>
            <a:r>
              <a:rPr lang="it-CH" kern="0" dirty="0">
                <a:solidFill>
                  <a:srgbClr val="FF9900"/>
                </a:solidFill>
              </a:rPr>
              <a:t>1’300 dal 2025 </a:t>
            </a:r>
            <a:r>
              <a:rPr lang="it-CH" kern="0" dirty="0">
                <a:solidFill>
                  <a:srgbClr val="000000"/>
                </a:solidFill>
              </a:rPr>
              <a:t>(2012: </a:t>
            </a:r>
            <a:r>
              <a:rPr lang="it-CH" kern="0" dirty="0" smtClean="0">
                <a:solidFill>
                  <a:srgbClr val="000000"/>
                </a:solidFill>
              </a:rPr>
              <a:t>880; 2016: 1’055)</a:t>
            </a:r>
          </a:p>
          <a:p>
            <a:pPr marL="714375" indent="-35242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CH" kern="0" dirty="0">
                <a:solidFill>
                  <a:srgbClr val="000000"/>
                </a:solidFill>
              </a:rPr>
              <a:t>Enveloppe </a:t>
            </a:r>
            <a:r>
              <a:rPr lang="fr-CH" kern="0" dirty="0" err="1">
                <a:solidFill>
                  <a:srgbClr val="000000"/>
                </a:solidFill>
              </a:rPr>
              <a:t>finanziaria</a:t>
            </a:r>
            <a:r>
              <a:rPr lang="fr-CH" kern="0" dirty="0">
                <a:solidFill>
                  <a:srgbClr val="000000"/>
                </a:solidFill>
              </a:rPr>
              <a:t>: </a:t>
            </a:r>
            <a:r>
              <a:rPr lang="fr-CH" kern="0" dirty="0">
                <a:solidFill>
                  <a:srgbClr val="FF9900"/>
                </a:solidFill>
              </a:rPr>
              <a:t>100 </a:t>
            </a:r>
            <a:r>
              <a:rPr lang="fr-CH" kern="0" dirty="0" err="1" smtClean="0">
                <a:solidFill>
                  <a:srgbClr val="FF9900"/>
                </a:solidFill>
              </a:rPr>
              <a:t>Mio</a:t>
            </a:r>
            <a:r>
              <a:rPr lang="fr-CH" kern="0" dirty="0" smtClean="0">
                <a:solidFill>
                  <a:srgbClr val="FF9900"/>
                </a:solidFill>
              </a:rPr>
              <a:t> CHF </a:t>
            </a:r>
          </a:p>
          <a:p>
            <a:pPr marL="714375" indent="-35242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CH" kern="0" dirty="0" err="1" smtClean="0">
                <a:solidFill>
                  <a:srgbClr val="000000"/>
                </a:solidFill>
              </a:rPr>
              <a:t>Progetti</a:t>
            </a:r>
            <a:r>
              <a:rPr lang="fr-CH" kern="0" dirty="0">
                <a:solidFill>
                  <a:srgbClr val="000000"/>
                </a:solidFill>
              </a:rPr>
              <a:t>: </a:t>
            </a:r>
            <a:r>
              <a:rPr lang="fr-CH" kern="0" dirty="0" err="1">
                <a:solidFill>
                  <a:srgbClr val="000000"/>
                </a:solidFill>
              </a:rPr>
              <a:t>bando</a:t>
            </a:r>
            <a:r>
              <a:rPr lang="fr-CH" kern="0" dirty="0">
                <a:solidFill>
                  <a:srgbClr val="000000"/>
                </a:solidFill>
              </a:rPr>
              <a:t> di </a:t>
            </a:r>
            <a:r>
              <a:rPr lang="fr-CH" kern="0" dirty="0" err="1">
                <a:solidFill>
                  <a:srgbClr val="000000"/>
                </a:solidFill>
              </a:rPr>
              <a:t>concorso</a:t>
            </a:r>
            <a:r>
              <a:rPr lang="fr-CH" kern="0" dirty="0">
                <a:solidFill>
                  <a:srgbClr val="000000"/>
                </a:solidFill>
              </a:rPr>
              <a:t> con </a:t>
            </a:r>
            <a:r>
              <a:rPr lang="fr-CH" kern="0" dirty="0" err="1">
                <a:solidFill>
                  <a:srgbClr val="000000"/>
                </a:solidFill>
              </a:rPr>
              <a:t>chiamata</a:t>
            </a:r>
            <a:r>
              <a:rPr lang="fr-CH" kern="0" dirty="0">
                <a:solidFill>
                  <a:srgbClr val="000000"/>
                </a:solidFill>
              </a:rPr>
              <a:t> </a:t>
            </a:r>
            <a:r>
              <a:rPr lang="fr-CH" kern="0" dirty="0" err="1" smtClean="0">
                <a:solidFill>
                  <a:srgbClr val="FF9900"/>
                </a:solidFill>
              </a:rPr>
              <a:t>unica</a:t>
            </a:r>
            <a:endParaRPr lang="fr-CH" kern="0" dirty="0" smtClean="0">
              <a:solidFill>
                <a:srgbClr val="FF9900"/>
              </a:solidFill>
            </a:endParaRPr>
          </a:p>
          <a:p>
            <a:pPr marL="714375" indent="-352425" eaLnBrk="0" fontAlgn="base" hangingPunct="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CH" kern="0" dirty="0" err="1">
                <a:solidFill>
                  <a:srgbClr val="000000"/>
                </a:solidFill>
              </a:rPr>
              <a:t>Criteri</a:t>
            </a:r>
            <a:r>
              <a:rPr lang="fr-CH" kern="0" dirty="0">
                <a:solidFill>
                  <a:srgbClr val="000000"/>
                </a:solidFill>
              </a:rPr>
              <a:t> di </a:t>
            </a:r>
            <a:r>
              <a:rPr lang="fr-CH" kern="0" dirty="0" err="1">
                <a:solidFill>
                  <a:srgbClr val="000000"/>
                </a:solidFill>
              </a:rPr>
              <a:t>selezione</a:t>
            </a:r>
            <a:r>
              <a:rPr lang="fr-CH" kern="0" dirty="0">
                <a:solidFill>
                  <a:srgbClr val="000000"/>
                </a:solidFill>
              </a:rPr>
              <a:t>/</a:t>
            </a:r>
            <a:r>
              <a:rPr lang="fr-CH" kern="0" dirty="0" err="1">
                <a:solidFill>
                  <a:srgbClr val="000000"/>
                </a:solidFill>
              </a:rPr>
              <a:t>finanziamento</a:t>
            </a:r>
            <a:r>
              <a:rPr lang="fr-CH" kern="0" dirty="0">
                <a:solidFill>
                  <a:srgbClr val="000000"/>
                </a:solidFill>
              </a:rPr>
              <a:t>: </a:t>
            </a:r>
            <a:endParaRPr lang="fr-CH" kern="0" dirty="0" smtClean="0">
              <a:solidFill>
                <a:srgbClr val="000000"/>
              </a:solidFill>
            </a:endParaRPr>
          </a:p>
          <a:p>
            <a:pPr marL="1076325" indent="-360363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err="1" smtClean="0">
                <a:solidFill>
                  <a:srgbClr val="000000"/>
                </a:solidFill>
              </a:rPr>
              <a:t>realizzazione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  <a:r>
              <a:rPr lang="fr-CH" kern="0" dirty="0">
                <a:solidFill>
                  <a:srgbClr val="000000"/>
                </a:solidFill>
              </a:rPr>
              <a:t>in tempi </a:t>
            </a:r>
            <a:r>
              <a:rPr lang="fr-CH" kern="0" dirty="0" err="1">
                <a:solidFill>
                  <a:srgbClr val="000000"/>
                </a:solidFill>
              </a:rPr>
              <a:t>brevi</a:t>
            </a:r>
            <a:r>
              <a:rPr lang="fr-CH" kern="0" dirty="0">
                <a:solidFill>
                  <a:srgbClr val="000000"/>
                </a:solidFill>
              </a:rPr>
              <a:t>; </a:t>
            </a:r>
            <a:r>
              <a:rPr lang="fr-CH" kern="0" dirty="0" err="1">
                <a:solidFill>
                  <a:srgbClr val="000000"/>
                </a:solidFill>
              </a:rPr>
              <a:t>effetto</a:t>
            </a:r>
            <a:r>
              <a:rPr lang="fr-CH" kern="0" dirty="0">
                <a:solidFill>
                  <a:srgbClr val="000000"/>
                </a:solidFill>
              </a:rPr>
              <a:t> </a:t>
            </a:r>
            <a:r>
              <a:rPr lang="fr-CH" kern="0" dirty="0" err="1">
                <a:solidFill>
                  <a:srgbClr val="000000"/>
                </a:solidFill>
              </a:rPr>
              <a:t>nel</a:t>
            </a:r>
            <a:r>
              <a:rPr lang="fr-CH" kern="0" dirty="0">
                <a:solidFill>
                  <a:srgbClr val="000000"/>
                </a:solidFill>
              </a:rPr>
              <a:t> </a:t>
            </a:r>
            <a:r>
              <a:rPr lang="fr-CH" kern="0" dirty="0" err="1">
                <a:solidFill>
                  <a:srgbClr val="000000"/>
                </a:solidFill>
              </a:rPr>
              <a:t>lungo</a:t>
            </a:r>
            <a:r>
              <a:rPr lang="fr-CH" kern="0" dirty="0">
                <a:solidFill>
                  <a:srgbClr val="000000"/>
                </a:solidFill>
              </a:rPr>
              <a:t> termine</a:t>
            </a:r>
          </a:p>
          <a:p>
            <a:pPr marL="1076325" indent="-360363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err="1">
                <a:solidFill>
                  <a:srgbClr val="000000"/>
                </a:solidFill>
              </a:rPr>
              <a:t>priorità</a:t>
            </a:r>
            <a:r>
              <a:rPr lang="fr-CH" kern="0" dirty="0">
                <a:solidFill>
                  <a:srgbClr val="000000"/>
                </a:solidFill>
              </a:rPr>
              <a:t> </a:t>
            </a:r>
            <a:r>
              <a:rPr lang="fr-CH" kern="0" dirty="0" err="1">
                <a:solidFill>
                  <a:srgbClr val="000000"/>
                </a:solidFill>
              </a:rPr>
              <a:t>all’insegnamento</a:t>
            </a:r>
            <a:endParaRPr lang="fr-CH" kern="0" dirty="0">
              <a:solidFill>
                <a:srgbClr val="000000"/>
              </a:solidFill>
            </a:endParaRPr>
          </a:p>
          <a:p>
            <a:pPr marL="1076325" indent="-360363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err="1">
                <a:solidFill>
                  <a:srgbClr val="000000"/>
                </a:solidFill>
              </a:rPr>
              <a:t>approvazione</a:t>
            </a:r>
            <a:r>
              <a:rPr lang="fr-CH" kern="0" dirty="0">
                <a:solidFill>
                  <a:srgbClr val="000000"/>
                </a:solidFill>
              </a:rPr>
              <a:t> dei «</a:t>
            </a:r>
            <a:r>
              <a:rPr lang="fr-CH" kern="0" dirty="0" err="1">
                <a:solidFill>
                  <a:srgbClr val="000000"/>
                </a:solidFill>
              </a:rPr>
              <a:t>Träger</a:t>
            </a:r>
            <a:r>
              <a:rPr lang="fr-CH" kern="0" dirty="0">
                <a:solidFill>
                  <a:srgbClr val="000000"/>
                </a:solidFill>
              </a:rPr>
              <a:t>»</a:t>
            </a:r>
          </a:p>
          <a:p>
            <a:pPr marL="1076325" indent="-360363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err="1">
                <a:solidFill>
                  <a:srgbClr val="000000"/>
                </a:solidFill>
              </a:rPr>
              <a:t>riduzione</a:t>
            </a:r>
            <a:r>
              <a:rPr lang="fr-CH" kern="0" dirty="0">
                <a:solidFill>
                  <a:srgbClr val="000000"/>
                </a:solidFill>
              </a:rPr>
              <a:t> dei </a:t>
            </a:r>
            <a:r>
              <a:rPr lang="fr-CH" kern="0" dirty="0" err="1">
                <a:solidFill>
                  <a:srgbClr val="000000"/>
                </a:solidFill>
              </a:rPr>
              <a:t>costi</a:t>
            </a:r>
            <a:r>
              <a:rPr lang="fr-CH" kern="0" dirty="0">
                <a:solidFill>
                  <a:srgbClr val="000000"/>
                </a:solidFill>
              </a:rPr>
              <a:t> (</a:t>
            </a:r>
            <a:r>
              <a:rPr lang="fr-CH" kern="0" dirty="0" err="1">
                <a:solidFill>
                  <a:srgbClr val="000000"/>
                </a:solidFill>
              </a:rPr>
              <a:t>ev</a:t>
            </a:r>
            <a:r>
              <a:rPr lang="fr-CH" kern="0" dirty="0">
                <a:solidFill>
                  <a:srgbClr val="000000"/>
                </a:solidFill>
              </a:rPr>
              <a:t>. </a:t>
            </a:r>
            <a:r>
              <a:rPr lang="fr-CH" kern="0" dirty="0" err="1">
                <a:solidFill>
                  <a:srgbClr val="000000"/>
                </a:solidFill>
              </a:rPr>
              <a:t>stabilizzazione</a:t>
            </a:r>
            <a:r>
              <a:rPr lang="fr-CH" kern="0" dirty="0">
                <a:solidFill>
                  <a:srgbClr val="000000"/>
                </a:solidFill>
              </a:rPr>
              <a:t> a </a:t>
            </a:r>
            <a:r>
              <a:rPr lang="fr-CH" kern="0" dirty="0" err="1">
                <a:solidFill>
                  <a:srgbClr val="000000"/>
                </a:solidFill>
              </a:rPr>
              <a:t>livello</a:t>
            </a:r>
            <a:r>
              <a:rPr lang="fr-CH" kern="0" dirty="0">
                <a:solidFill>
                  <a:srgbClr val="000000"/>
                </a:solidFill>
              </a:rPr>
              <a:t> </a:t>
            </a:r>
            <a:r>
              <a:rPr lang="fr-CH" kern="0" dirty="0" err="1">
                <a:solidFill>
                  <a:srgbClr val="000000"/>
                </a:solidFill>
              </a:rPr>
              <a:t>attuale</a:t>
            </a:r>
            <a:r>
              <a:rPr lang="fr-CH" kern="0" dirty="0">
                <a:solidFill>
                  <a:srgbClr val="000000"/>
                </a:solidFill>
              </a:rPr>
              <a:t>)</a:t>
            </a:r>
          </a:p>
          <a:p>
            <a:pPr marL="1076325" indent="-360363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err="1">
                <a:solidFill>
                  <a:srgbClr val="000000"/>
                </a:solidFill>
              </a:rPr>
              <a:t>accreditamento</a:t>
            </a:r>
            <a:r>
              <a:rPr lang="fr-CH" kern="0" dirty="0">
                <a:solidFill>
                  <a:srgbClr val="000000"/>
                </a:solidFill>
              </a:rPr>
              <a:t> del </a:t>
            </a:r>
            <a:r>
              <a:rPr lang="fr-CH" i="1" kern="0" dirty="0">
                <a:solidFill>
                  <a:srgbClr val="000000"/>
                </a:solidFill>
              </a:rPr>
              <a:t>cursus </a:t>
            </a:r>
            <a:r>
              <a:rPr lang="fr-CH" i="1" kern="0" dirty="0" err="1">
                <a:solidFill>
                  <a:srgbClr val="000000"/>
                </a:solidFill>
              </a:rPr>
              <a:t>studiorum</a:t>
            </a:r>
            <a:r>
              <a:rPr lang="fr-CH" i="1" kern="0" dirty="0">
                <a:solidFill>
                  <a:srgbClr val="000000"/>
                </a:solidFill>
              </a:rPr>
              <a:t> </a:t>
            </a:r>
            <a:r>
              <a:rPr lang="fr-CH" i="1" kern="0" dirty="0" err="1" smtClean="0">
                <a:solidFill>
                  <a:srgbClr val="000000"/>
                </a:solidFill>
              </a:rPr>
              <a:t>completo</a:t>
            </a:r>
            <a:r>
              <a:rPr lang="fr-CH" i="1" kern="0" dirty="0" smtClean="0">
                <a:solidFill>
                  <a:srgbClr val="000000"/>
                </a:solidFill>
              </a:rPr>
              <a:t> BA+MA </a:t>
            </a:r>
            <a:endParaRPr lang="fr-CH" kern="0" dirty="0" smtClean="0">
              <a:solidFill>
                <a:srgbClr val="FF9900"/>
              </a:solidFill>
            </a:endParaRPr>
          </a:p>
          <a:p>
            <a:pPr marL="714375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fr-CH" i="1" kern="0" dirty="0" smtClean="0">
              <a:solidFill>
                <a:srgbClr val="000000"/>
              </a:solidFill>
            </a:endParaRPr>
          </a:p>
          <a:p>
            <a:pPr marL="714375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it-CH" kern="0" dirty="0" smtClean="0">
              <a:solidFill>
                <a:srgbClr val="000000"/>
              </a:solidFill>
            </a:endParaRPr>
          </a:p>
          <a:p>
            <a:pPr marL="714375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4352" y="1014926"/>
            <a:ext cx="8350136" cy="536414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000" kern="0" dirty="0" smtClean="0">
                <a:solidFill>
                  <a:srgbClr val="FF9900"/>
                </a:solidFill>
              </a:rPr>
              <a:t>I </a:t>
            </a:r>
            <a:r>
              <a:rPr lang="en-US" sz="3000" kern="0" dirty="0" err="1" smtClean="0">
                <a:solidFill>
                  <a:srgbClr val="FF9900"/>
                </a:solidFill>
              </a:rPr>
              <a:t>prossimi</a:t>
            </a:r>
            <a:r>
              <a:rPr lang="en-US" sz="3000" kern="0" dirty="0" smtClean="0">
                <a:solidFill>
                  <a:srgbClr val="FF9900"/>
                </a:solidFill>
              </a:rPr>
              <a:t> </a:t>
            </a:r>
            <a:r>
              <a:rPr lang="en-US" sz="3000" kern="0" dirty="0" err="1" smtClean="0">
                <a:solidFill>
                  <a:srgbClr val="FF9900"/>
                </a:solidFill>
              </a:rPr>
              <a:t>passi</a:t>
            </a:r>
            <a:endParaRPr lang="en-US" sz="3000" kern="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028384" y="6226175"/>
            <a:ext cx="582216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4AF0D01-2902-4744-BDD8-697EB6DD1D93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11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9314" y="1016476"/>
            <a:ext cx="8544686" cy="3901450"/>
          </a:xfrm>
          <a:prstGeom prst="rect">
            <a:avLst/>
          </a:prstGeom>
        </p:spPr>
        <p:txBody>
          <a:bodyPr/>
          <a:lstStyle/>
          <a:p>
            <a:pPr marL="360363" indent="-360363" eaLnBrk="0" fontAlgn="base" hangingPunct="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CH" i="1" kern="0" dirty="0" err="1" smtClean="0">
                <a:solidFill>
                  <a:srgbClr val="000000"/>
                </a:solidFill>
              </a:rPr>
              <a:t>Reazioni</a:t>
            </a:r>
            <a:r>
              <a:rPr lang="fr-CH" i="1" kern="0" dirty="0" smtClean="0">
                <a:solidFill>
                  <a:srgbClr val="000000"/>
                </a:solidFill>
              </a:rPr>
              <a:t> </a:t>
            </a:r>
          </a:p>
          <a:p>
            <a:pPr marL="712788" indent="-360363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smtClean="0">
                <a:solidFill>
                  <a:srgbClr val="000000"/>
                </a:solidFill>
              </a:rPr>
              <a:t>grandi </a:t>
            </a:r>
            <a:r>
              <a:rPr lang="fr-CH" kern="0" dirty="0" err="1" smtClean="0">
                <a:solidFill>
                  <a:srgbClr val="000000"/>
                </a:solidFill>
              </a:rPr>
              <a:t>appetiti</a:t>
            </a:r>
            <a:endParaRPr lang="fr-CH" kern="0" dirty="0" smtClean="0">
              <a:solidFill>
                <a:srgbClr val="000000"/>
              </a:solidFill>
            </a:endParaRPr>
          </a:p>
          <a:p>
            <a:pPr marL="712788" indent="-360363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err="1">
                <a:solidFill>
                  <a:srgbClr val="000000"/>
                </a:solidFill>
              </a:rPr>
              <a:t>d</a:t>
            </a:r>
            <a:r>
              <a:rPr lang="fr-CH" kern="0" dirty="0" err="1" smtClean="0">
                <a:solidFill>
                  <a:srgbClr val="000000"/>
                </a:solidFill>
              </a:rPr>
              <a:t>ivergenze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  <a:r>
              <a:rPr lang="fr-CH" kern="0" dirty="0" err="1" smtClean="0">
                <a:solidFill>
                  <a:srgbClr val="000000"/>
                </a:solidFill>
              </a:rPr>
              <a:t>sull’attuazione</a:t>
            </a:r>
            <a:r>
              <a:rPr lang="fr-CH" kern="0" dirty="0" smtClean="0">
                <a:solidFill>
                  <a:srgbClr val="000000"/>
                </a:solidFill>
              </a:rPr>
              <a:t> del programma («</a:t>
            </a:r>
            <a:r>
              <a:rPr lang="fr-CH" i="1" kern="0" dirty="0" err="1" smtClean="0">
                <a:solidFill>
                  <a:srgbClr val="000000"/>
                </a:solidFill>
              </a:rPr>
              <a:t>competitivo</a:t>
            </a:r>
            <a:r>
              <a:rPr lang="fr-CH" kern="0" dirty="0" smtClean="0">
                <a:solidFill>
                  <a:srgbClr val="000000"/>
                </a:solidFill>
              </a:rPr>
              <a:t>» vs «</a:t>
            </a:r>
            <a:r>
              <a:rPr lang="fr-CH" i="1" kern="0" dirty="0" smtClean="0">
                <a:solidFill>
                  <a:srgbClr val="000000"/>
                </a:solidFill>
              </a:rPr>
              <a:t>a </a:t>
            </a:r>
            <a:r>
              <a:rPr lang="fr-CH" i="1" kern="0" dirty="0" err="1" smtClean="0">
                <a:solidFill>
                  <a:srgbClr val="000000"/>
                </a:solidFill>
              </a:rPr>
              <a:t>pioggia</a:t>
            </a:r>
            <a:r>
              <a:rPr lang="fr-CH" kern="0" dirty="0" smtClean="0">
                <a:solidFill>
                  <a:srgbClr val="000000"/>
                </a:solidFill>
              </a:rPr>
              <a:t>»)</a:t>
            </a:r>
          </a:p>
          <a:p>
            <a:pPr marL="360363" indent="-360363" eaLnBrk="0" fontAlgn="base" hangingPunct="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CH" i="1" kern="0" dirty="0" err="1" smtClean="0">
                <a:solidFill>
                  <a:srgbClr val="000000"/>
                </a:solidFill>
              </a:rPr>
              <a:t>Swissuniversities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</a:p>
          <a:p>
            <a:pPr marL="638175" indent="-2857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err="1" smtClean="0">
                <a:solidFill>
                  <a:srgbClr val="000000"/>
                </a:solidFill>
              </a:rPr>
              <a:t>lancio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  <a:r>
              <a:rPr lang="fr-CH" kern="0" dirty="0" err="1" smtClean="0">
                <a:solidFill>
                  <a:srgbClr val="000000"/>
                </a:solidFill>
              </a:rPr>
              <a:t>concorso</a:t>
            </a:r>
            <a:r>
              <a:rPr lang="fr-CH" kern="0" dirty="0" smtClean="0">
                <a:solidFill>
                  <a:srgbClr val="000000"/>
                </a:solidFill>
              </a:rPr>
              <a:t> (</a:t>
            </a:r>
            <a:r>
              <a:rPr lang="fr-CH" kern="0" dirty="0" err="1" smtClean="0">
                <a:solidFill>
                  <a:srgbClr val="000000"/>
                </a:solidFill>
              </a:rPr>
              <a:t>dopo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  <a:r>
              <a:rPr lang="fr-CH" kern="0" dirty="0" err="1" smtClean="0">
                <a:solidFill>
                  <a:srgbClr val="000000"/>
                </a:solidFill>
              </a:rPr>
              <a:t>approvazione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  <a:r>
              <a:rPr lang="fr-CH" kern="0" dirty="0" err="1" smtClean="0">
                <a:solidFill>
                  <a:srgbClr val="000000"/>
                </a:solidFill>
              </a:rPr>
              <a:t>della</a:t>
            </a:r>
            <a:r>
              <a:rPr lang="fr-CH" kern="0" dirty="0" smtClean="0">
                <a:solidFill>
                  <a:srgbClr val="000000"/>
                </a:solidFill>
              </a:rPr>
              <a:t> CSSU: 25.02.2016)</a:t>
            </a:r>
          </a:p>
          <a:p>
            <a:pPr marL="638175" indent="-2857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err="1">
                <a:solidFill>
                  <a:srgbClr val="000000"/>
                </a:solidFill>
              </a:rPr>
              <a:t>s</a:t>
            </a:r>
            <a:r>
              <a:rPr lang="fr-CH" kern="0" dirty="0" err="1" smtClean="0">
                <a:solidFill>
                  <a:srgbClr val="000000"/>
                </a:solidFill>
              </a:rPr>
              <a:t>cadenza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  <a:r>
              <a:rPr lang="fr-CH" kern="0" dirty="0" err="1" smtClean="0">
                <a:solidFill>
                  <a:srgbClr val="000000"/>
                </a:solidFill>
              </a:rPr>
              <a:t>inoltro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  <a:r>
              <a:rPr lang="fr-CH" kern="0" dirty="0" err="1" smtClean="0">
                <a:solidFill>
                  <a:srgbClr val="000000"/>
                </a:solidFill>
              </a:rPr>
              <a:t>proposte</a:t>
            </a:r>
            <a:r>
              <a:rPr lang="fr-CH" kern="0" dirty="0" smtClean="0">
                <a:solidFill>
                  <a:srgbClr val="000000"/>
                </a:solidFill>
              </a:rPr>
              <a:t>: </a:t>
            </a:r>
            <a:r>
              <a:rPr lang="fr-CH" kern="0" dirty="0" smtClean="0">
                <a:solidFill>
                  <a:srgbClr val="FF9900"/>
                </a:solidFill>
              </a:rPr>
              <a:t>30 </a:t>
            </a:r>
            <a:r>
              <a:rPr lang="fr-CH" kern="0" dirty="0" err="1" smtClean="0">
                <a:solidFill>
                  <a:srgbClr val="FF9900"/>
                </a:solidFill>
              </a:rPr>
              <a:t>aprile</a:t>
            </a:r>
            <a:r>
              <a:rPr lang="fr-CH" kern="0" dirty="0" smtClean="0">
                <a:solidFill>
                  <a:srgbClr val="FF9900"/>
                </a:solidFill>
              </a:rPr>
              <a:t> 2016</a:t>
            </a:r>
          </a:p>
          <a:p>
            <a:pPr marL="638175" indent="-2857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err="1">
                <a:solidFill>
                  <a:srgbClr val="000000"/>
                </a:solidFill>
              </a:rPr>
              <a:t>e</a:t>
            </a:r>
            <a:r>
              <a:rPr lang="fr-CH" kern="0" dirty="0" err="1" smtClean="0">
                <a:solidFill>
                  <a:srgbClr val="000000"/>
                </a:solidFill>
              </a:rPr>
              <a:t>same</a:t>
            </a:r>
            <a:r>
              <a:rPr lang="fr-CH" kern="0" dirty="0" smtClean="0">
                <a:solidFill>
                  <a:srgbClr val="000000"/>
                </a:solidFill>
              </a:rPr>
              <a:t> e </a:t>
            </a:r>
            <a:r>
              <a:rPr lang="fr-CH" kern="0" dirty="0" err="1" smtClean="0">
                <a:solidFill>
                  <a:srgbClr val="000000"/>
                </a:solidFill>
              </a:rPr>
              <a:t>coordinazione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  <a:r>
              <a:rPr lang="fr-CH" kern="0" dirty="0" err="1" smtClean="0">
                <a:solidFill>
                  <a:srgbClr val="000000"/>
                </a:solidFill>
              </a:rPr>
              <a:t>progetti</a:t>
            </a:r>
            <a:r>
              <a:rPr lang="fr-CH" kern="0" dirty="0" smtClean="0">
                <a:solidFill>
                  <a:srgbClr val="000000"/>
                </a:solidFill>
              </a:rPr>
              <a:t>: </a:t>
            </a:r>
            <a:r>
              <a:rPr lang="fr-CH" kern="0" dirty="0" err="1" smtClean="0">
                <a:solidFill>
                  <a:srgbClr val="000000"/>
                </a:solidFill>
              </a:rPr>
              <a:t>entro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  <a:r>
              <a:rPr lang="fr-CH" kern="0" dirty="0" err="1" smtClean="0">
                <a:solidFill>
                  <a:srgbClr val="000000"/>
                </a:solidFill>
              </a:rPr>
              <a:t>agosto</a:t>
            </a:r>
            <a:r>
              <a:rPr lang="fr-CH" kern="0" dirty="0" smtClean="0">
                <a:solidFill>
                  <a:srgbClr val="000000"/>
                </a:solidFill>
              </a:rPr>
              <a:t> 2016 </a:t>
            </a:r>
          </a:p>
          <a:p>
            <a:pPr marL="360363" indent="-360363" eaLnBrk="0" fontAlgn="base" hangingPunct="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CH" i="1" kern="0" dirty="0" smtClean="0">
                <a:solidFill>
                  <a:srgbClr val="000000"/>
                </a:solidFill>
              </a:rPr>
              <a:t>Camera delle </a:t>
            </a:r>
            <a:r>
              <a:rPr lang="fr-CH" i="1" kern="0" dirty="0" err="1" smtClean="0">
                <a:solidFill>
                  <a:srgbClr val="000000"/>
                </a:solidFill>
              </a:rPr>
              <a:t>università</a:t>
            </a:r>
            <a:r>
              <a:rPr lang="fr-CH" kern="0" dirty="0" smtClean="0">
                <a:solidFill>
                  <a:srgbClr val="000000"/>
                </a:solidFill>
              </a:rPr>
              <a:t> (CU)  </a:t>
            </a:r>
          </a:p>
          <a:p>
            <a:pPr marL="714375" indent="-3619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err="1" smtClean="0">
                <a:solidFill>
                  <a:srgbClr val="000000"/>
                </a:solidFill>
              </a:rPr>
              <a:t>coordinazione</a:t>
            </a:r>
            <a:r>
              <a:rPr lang="fr-CH" kern="0" dirty="0" smtClean="0">
                <a:solidFill>
                  <a:srgbClr val="000000"/>
                </a:solidFill>
              </a:rPr>
              <a:t> delle varie </a:t>
            </a:r>
            <a:r>
              <a:rPr lang="fr-CH" kern="0" dirty="0" err="1" smtClean="0">
                <a:solidFill>
                  <a:srgbClr val="000000"/>
                </a:solidFill>
              </a:rPr>
              <a:t>proposte</a:t>
            </a:r>
            <a:endParaRPr lang="fr-CH" kern="0" dirty="0" smtClean="0">
              <a:solidFill>
                <a:srgbClr val="000000"/>
              </a:solidFill>
            </a:endParaRPr>
          </a:p>
          <a:p>
            <a:pPr marL="714375" indent="-3619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err="1" smtClean="0"/>
              <a:t>obiettivo</a:t>
            </a:r>
            <a:r>
              <a:rPr lang="fr-CH" kern="0" dirty="0" smtClean="0"/>
              <a:t>: </a:t>
            </a:r>
            <a:r>
              <a:rPr lang="fr-CH" kern="0" dirty="0" err="1" smtClean="0"/>
              <a:t>concordare</a:t>
            </a:r>
            <a:r>
              <a:rPr lang="fr-CH" kern="0" dirty="0" smtClean="0"/>
              <a:t> </a:t>
            </a:r>
            <a:r>
              <a:rPr lang="fr-CH" kern="0" dirty="0" err="1" smtClean="0"/>
              <a:t>una</a:t>
            </a:r>
            <a:r>
              <a:rPr lang="fr-CH" kern="0" dirty="0" smtClean="0"/>
              <a:t> </a:t>
            </a:r>
            <a:r>
              <a:rPr lang="fr-CH" kern="0" dirty="0" err="1" smtClean="0"/>
              <a:t>proposta</a:t>
            </a:r>
            <a:r>
              <a:rPr lang="fr-CH" kern="0" dirty="0" smtClean="0"/>
              <a:t> </a:t>
            </a:r>
            <a:r>
              <a:rPr lang="fr-CH" kern="0" dirty="0" err="1" smtClean="0"/>
              <a:t>unica</a:t>
            </a:r>
            <a:r>
              <a:rPr lang="fr-CH" kern="0" dirty="0" smtClean="0"/>
              <a:t> «</a:t>
            </a:r>
            <a:r>
              <a:rPr lang="fr-CH" i="1" kern="0" dirty="0" smtClean="0"/>
              <a:t>single package</a:t>
            </a:r>
            <a:r>
              <a:rPr lang="fr-CH" kern="0" dirty="0" smtClean="0"/>
              <a:t>»</a:t>
            </a:r>
          </a:p>
          <a:p>
            <a:pPr marL="361950" indent="-361950" eaLnBrk="0" fontAlgn="base" hangingPunct="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CH" i="1" kern="0" dirty="0" smtClean="0">
                <a:solidFill>
                  <a:srgbClr val="000000"/>
                </a:solidFill>
              </a:rPr>
              <a:t>CMU</a:t>
            </a:r>
            <a:r>
              <a:rPr lang="fr-CH" kern="0" dirty="0" smtClean="0">
                <a:solidFill>
                  <a:srgbClr val="000000"/>
                </a:solidFill>
              </a:rPr>
              <a:t>: </a:t>
            </a:r>
            <a:r>
              <a:rPr lang="fr-CH" kern="0" dirty="0" err="1" smtClean="0">
                <a:solidFill>
                  <a:srgbClr val="000000"/>
                </a:solidFill>
              </a:rPr>
              <a:t>verifica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  <a:r>
              <a:rPr lang="fr-CH" kern="0" dirty="0" err="1" smtClean="0">
                <a:solidFill>
                  <a:srgbClr val="000000"/>
                </a:solidFill>
              </a:rPr>
              <a:t>della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  <a:r>
              <a:rPr lang="fr-CH" kern="0" dirty="0" err="1" smtClean="0">
                <a:solidFill>
                  <a:srgbClr val="000000"/>
                </a:solidFill>
              </a:rPr>
              <a:t>conformità</a:t>
            </a:r>
            <a:r>
              <a:rPr lang="fr-CH" kern="0" dirty="0" smtClean="0">
                <a:solidFill>
                  <a:srgbClr val="000000"/>
                </a:solidFill>
              </a:rPr>
              <a:t> ai </a:t>
            </a:r>
            <a:r>
              <a:rPr lang="fr-CH" kern="0" dirty="0" err="1" smtClean="0">
                <a:solidFill>
                  <a:srgbClr val="000000"/>
                </a:solidFill>
              </a:rPr>
              <a:t>criteri</a:t>
            </a:r>
            <a:r>
              <a:rPr lang="fr-CH" kern="0" dirty="0" smtClean="0">
                <a:solidFill>
                  <a:srgbClr val="000000"/>
                </a:solidFill>
              </a:rPr>
              <a:t> e </a:t>
            </a:r>
            <a:r>
              <a:rPr lang="fr-CH" kern="0" dirty="0" err="1" smtClean="0">
                <a:solidFill>
                  <a:srgbClr val="000000"/>
                </a:solidFill>
              </a:rPr>
              <a:t>valutazione</a:t>
            </a:r>
            <a:r>
              <a:rPr lang="fr-CH" kern="0" dirty="0" smtClean="0">
                <a:solidFill>
                  <a:srgbClr val="000000"/>
                </a:solidFill>
              </a:rPr>
              <a:t> (</a:t>
            </a:r>
            <a:r>
              <a:rPr lang="fr-CH" kern="0" dirty="0" err="1" smtClean="0"/>
              <a:t>agosto</a:t>
            </a:r>
            <a:r>
              <a:rPr lang="fr-CH" kern="0" dirty="0" smtClean="0"/>
              <a:t>-novembre 2016</a:t>
            </a:r>
            <a:r>
              <a:rPr lang="fr-CH" kern="0" dirty="0" smtClean="0">
                <a:solidFill>
                  <a:srgbClr val="000000"/>
                </a:solidFill>
              </a:rPr>
              <a:t>)</a:t>
            </a:r>
          </a:p>
          <a:p>
            <a:pPr marL="361950" indent="-361950" eaLnBrk="0" fontAlgn="base" hangingPunct="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CH" i="1" kern="0" dirty="0" smtClean="0">
                <a:solidFill>
                  <a:srgbClr val="000000"/>
                </a:solidFill>
              </a:rPr>
              <a:t>CSSU</a:t>
            </a:r>
            <a:endParaRPr lang="fr-CH" kern="0" dirty="0" smtClean="0">
              <a:solidFill>
                <a:srgbClr val="000000"/>
              </a:solidFill>
            </a:endParaRPr>
          </a:p>
          <a:p>
            <a:pPr marL="715963" indent="-3619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err="1" smtClean="0">
                <a:solidFill>
                  <a:srgbClr val="000000"/>
                </a:solidFill>
              </a:rPr>
              <a:t>informazione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  <a:r>
              <a:rPr lang="fr-CH" kern="0" dirty="0" err="1" smtClean="0">
                <a:solidFill>
                  <a:srgbClr val="000000"/>
                </a:solidFill>
              </a:rPr>
              <a:t>sullo</a:t>
            </a:r>
            <a:r>
              <a:rPr lang="fr-CH" kern="0" dirty="0" smtClean="0">
                <a:solidFill>
                  <a:srgbClr val="000000"/>
                </a:solidFill>
              </a:rPr>
              <a:t> </a:t>
            </a:r>
            <a:r>
              <a:rPr lang="fr-CH" kern="0" dirty="0" err="1" smtClean="0">
                <a:solidFill>
                  <a:srgbClr val="000000"/>
                </a:solidFill>
              </a:rPr>
              <a:t>stato</a:t>
            </a:r>
            <a:r>
              <a:rPr lang="fr-CH" kern="0" dirty="0" smtClean="0">
                <a:solidFill>
                  <a:srgbClr val="000000"/>
                </a:solidFill>
              </a:rPr>
              <a:t> dei </a:t>
            </a:r>
            <a:r>
              <a:rPr lang="fr-CH" kern="0" dirty="0" err="1" smtClean="0">
                <a:solidFill>
                  <a:srgbClr val="000000"/>
                </a:solidFill>
              </a:rPr>
              <a:t>progetti</a:t>
            </a:r>
            <a:r>
              <a:rPr lang="fr-CH" kern="0" dirty="0" smtClean="0">
                <a:solidFill>
                  <a:srgbClr val="000000"/>
                </a:solidFill>
              </a:rPr>
              <a:t> (</a:t>
            </a:r>
            <a:r>
              <a:rPr lang="fr-CH" kern="0" dirty="0" smtClean="0"/>
              <a:t>18.11.2016</a:t>
            </a:r>
            <a:r>
              <a:rPr lang="fr-CH" kern="0" dirty="0" smtClean="0">
                <a:solidFill>
                  <a:srgbClr val="000000"/>
                </a:solidFill>
              </a:rPr>
              <a:t>)</a:t>
            </a:r>
          </a:p>
          <a:p>
            <a:pPr marL="715963" indent="-3619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H" kern="0" dirty="0" err="1">
                <a:solidFill>
                  <a:srgbClr val="000000"/>
                </a:solidFill>
              </a:rPr>
              <a:t>d</a:t>
            </a:r>
            <a:r>
              <a:rPr lang="fr-CH" kern="0" dirty="0" err="1" smtClean="0">
                <a:solidFill>
                  <a:srgbClr val="000000"/>
                </a:solidFill>
              </a:rPr>
              <a:t>ecisione</a:t>
            </a:r>
            <a:r>
              <a:rPr lang="fr-CH" kern="0" dirty="0" smtClean="0">
                <a:solidFill>
                  <a:srgbClr val="000000"/>
                </a:solidFill>
              </a:rPr>
              <a:t> di </a:t>
            </a:r>
            <a:r>
              <a:rPr lang="fr-CH" kern="0" dirty="0" err="1" smtClean="0">
                <a:solidFill>
                  <a:srgbClr val="000000"/>
                </a:solidFill>
              </a:rPr>
              <a:t>finanziamento</a:t>
            </a:r>
            <a:r>
              <a:rPr lang="fr-CH" kern="0" dirty="0" smtClean="0">
                <a:solidFill>
                  <a:srgbClr val="000000"/>
                </a:solidFill>
              </a:rPr>
              <a:t> (</a:t>
            </a:r>
            <a:r>
              <a:rPr lang="fr-CH" kern="0" dirty="0" err="1" smtClean="0">
                <a:solidFill>
                  <a:srgbClr val="FF9900"/>
                </a:solidFill>
              </a:rPr>
              <a:t>febbraio</a:t>
            </a:r>
            <a:r>
              <a:rPr lang="fr-CH" kern="0" dirty="0" smtClean="0">
                <a:solidFill>
                  <a:srgbClr val="FF9900"/>
                </a:solidFill>
              </a:rPr>
              <a:t> 2017</a:t>
            </a:r>
            <a:r>
              <a:rPr lang="fr-CH" kern="0" dirty="0" smtClean="0">
                <a:solidFill>
                  <a:srgbClr val="000000"/>
                </a:solidFill>
              </a:rPr>
              <a:t>)</a:t>
            </a:r>
          </a:p>
          <a:p>
            <a:pPr marL="715963" indent="-361950" eaLnBrk="0" fontAlgn="base" hangingPunct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fr-CH" sz="2000" kern="0" dirty="0">
              <a:solidFill>
                <a:srgbClr val="000000"/>
              </a:solidFill>
            </a:endParaRPr>
          </a:p>
          <a:p>
            <a:pPr marL="354012" eaLnBrk="0" fontAlgn="base" hangingPunct="0">
              <a:spcAft>
                <a:spcPts val="600"/>
              </a:spcAft>
              <a:defRPr/>
            </a:pPr>
            <a:endParaRPr lang="fr-CH" kern="0" dirty="0" smtClean="0">
              <a:solidFill>
                <a:srgbClr val="000000"/>
              </a:solidFill>
            </a:endParaRPr>
          </a:p>
          <a:p>
            <a:pPr marL="714375" indent="-360363" eaLnBrk="0" fontAlgn="base" hangingPunct="0">
              <a:buFont typeface="Wingdings" panose="05000000000000000000" pitchFamily="2" charset="2"/>
              <a:buChar char="Ø"/>
              <a:defRPr/>
            </a:pPr>
            <a:endParaRPr lang="fr-CH" kern="0" dirty="0" smtClean="0">
              <a:solidFill>
                <a:srgbClr val="000000"/>
              </a:solidFill>
            </a:endParaRPr>
          </a:p>
          <a:p>
            <a:pPr marL="714375" indent="-360363" eaLnBrk="0" fontAlgn="base" hangingPunct="0">
              <a:buFont typeface="Wingdings" panose="05000000000000000000" pitchFamily="2" charset="2"/>
              <a:buChar char="Ø"/>
              <a:defRPr/>
            </a:pPr>
            <a:endParaRPr lang="it-CH" kern="0" dirty="0" smtClean="0">
              <a:solidFill>
                <a:srgbClr val="000000"/>
              </a:solidFill>
            </a:endParaRPr>
          </a:p>
          <a:p>
            <a:pPr marL="360363" indent="-360363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it-CH" sz="22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00392" y="6226175"/>
            <a:ext cx="510208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58F59-1C9A-43B7-B6C5-E853BA301655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12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966" y="1019200"/>
            <a:ext cx="853860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defTabSz="457200">
              <a:spcAft>
                <a:spcPts val="600"/>
              </a:spcAft>
              <a:buAutoNum type="arabicPeriod" startAt="2"/>
            </a:pPr>
            <a:r>
              <a:rPr lang="en-US" sz="2000" dirty="0" err="1" smtClean="0">
                <a:solidFill>
                  <a:srgbClr val="000000"/>
                </a:solidFill>
              </a:rPr>
              <a:t>Programma</a:t>
            </a:r>
            <a:r>
              <a:rPr lang="en-US" sz="2000" dirty="0" smtClean="0">
                <a:solidFill>
                  <a:srgbClr val="000000"/>
                </a:solidFill>
              </a:rPr>
              <a:t> di </a:t>
            </a:r>
            <a:r>
              <a:rPr lang="en-US" sz="2000" dirty="0" err="1" smtClean="0">
                <a:solidFill>
                  <a:srgbClr val="000000"/>
                </a:solidFill>
              </a:rPr>
              <a:t>formazione</a:t>
            </a:r>
            <a:r>
              <a:rPr lang="en-US" sz="2000" dirty="0" smtClean="0">
                <a:solidFill>
                  <a:srgbClr val="000000"/>
                </a:solidFill>
              </a:rPr>
              <a:t> e piano di studio (</a:t>
            </a:r>
            <a:r>
              <a:rPr lang="en-US" sz="2000" dirty="0" smtClean="0">
                <a:solidFill>
                  <a:srgbClr val="FF9900"/>
                </a:solidFill>
              </a:rPr>
              <a:t>MB</a:t>
            </a:r>
            <a:r>
              <a:rPr lang="en-US" sz="2000" dirty="0" smtClean="0">
                <a:solidFill>
                  <a:srgbClr val="000000"/>
                </a:solidFill>
              </a:rPr>
              <a:t>) </a:t>
            </a:r>
            <a:endParaRPr lang="en-US" dirty="0" smtClean="0">
              <a:solidFill>
                <a:srgbClr val="000000"/>
              </a:solidFill>
            </a:endParaRPr>
          </a:p>
          <a:p>
            <a:pPr marL="714375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c</a:t>
            </a:r>
            <a:r>
              <a:rPr lang="en-US" dirty="0" err="1" smtClean="0">
                <a:solidFill>
                  <a:srgbClr val="000000"/>
                </a:solidFill>
              </a:rPr>
              <a:t>ontenuti</a:t>
            </a:r>
            <a:r>
              <a:rPr lang="en-US" dirty="0" smtClean="0">
                <a:solidFill>
                  <a:srgbClr val="000000"/>
                </a:solidFill>
              </a:rPr>
              <a:t> del Master USI (</a:t>
            </a:r>
            <a:r>
              <a:rPr lang="en-US" dirty="0" err="1" smtClean="0">
                <a:solidFill>
                  <a:srgbClr val="000000"/>
                </a:solidFill>
              </a:rPr>
              <a:t>basato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</a:t>
            </a:r>
            <a:r>
              <a:rPr lang="en-US" dirty="0" smtClean="0">
                <a:solidFill>
                  <a:srgbClr val="000000"/>
                </a:solidFill>
              </a:rPr>
              <a:t> Master </a:t>
            </a:r>
            <a:r>
              <a:rPr lang="en-US" dirty="0" err="1" smtClean="0">
                <a:solidFill>
                  <a:srgbClr val="000000"/>
                </a:solidFill>
              </a:rPr>
              <a:t>UniBAS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marL="714375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 err="1" smtClean="0">
                <a:solidFill>
                  <a:srgbClr val="000000"/>
                </a:solidFill>
              </a:rPr>
              <a:t>odalità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lezioni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frontali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seminari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pratica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clinica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lingue</a:t>
            </a:r>
            <a:r>
              <a:rPr lang="en-US" dirty="0" smtClean="0">
                <a:solidFill>
                  <a:srgbClr val="000000"/>
                </a:solidFill>
              </a:rPr>
              <a:t>, …)</a:t>
            </a:r>
            <a:r>
              <a:rPr lang="en-US" i="1" dirty="0">
                <a:solidFill>
                  <a:srgbClr val="000000"/>
                </a:solidFill>
              </a:rPr>
              <a:t>	</a:t>
            </a:r>
            <a:endParaRPr lang="en-US" i="1" dirty="0" smtClean="0">
              <a:solidFill>
                <a:srgbClr val="000000"/>
              </a:solidFill>
            </a:endParaRPr>
          </a:p>
          <a:p>
            <a:pPr marL="714375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</a:rPr>
              <a:t>coordinazione</a:t>
            </a:r>
            <a:r>
              <a:rPr lang="en-US" dirty="0" smtClean="0">
                <a:solidFill>
                  <a:srgbClr val="000000"/>
                </a:solidFill>
              </a:rPr>
              <a:t> Bachelor ETH         Master USI (moduli </a:t>
            </a:r>
            <a:r>
              <a:rPr lang="en-US" dirty="0" err="1" smtClean="0">
                <a:solidFill>
                  <a:srgbClr val="000000"/>
                </a:solidFill>
              </a:rPr>
              <a:t>clinici</a:t>
            </a:r>
            <a:r>
              <a:rPr lang="en-US" dirty="0" smtClean="0">
                <a:solidFill>
                  <a:srgbClr val="000000"/>
                </a:solidFill>
              </a:rPr>
              <a:t> 3. anno in TI)</a:t>
            </a:r>
          </a:p>
          <a:p>
            <a:pPr marL="714375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a</a:t>
            </a:r>
            <a:r>
              <a:rPr lang="en-US" dirty="0" err="1" smtClean="0">
                <a:solidFill>
                  <a:srgbClr val="000000"/>
                </a:solidFill>
              </a:rPr>
              <a:t>spetti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particolari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evitare</a:t>
            </a:r>
            <a:r>
              <a:rPr lang="en-US" dirty="0" smtClean="0">
                <a:solidFill>
                  <a:srgbClr val="000000"/>
                </a:solidFill>
              </a:rPr>
              <a:t> la </a:t>
            </a:r>
            <a:r>
              <a:rPr lang="en-US" dirty="0" err="1" smtClean="0">
                <a:solidFill>
                  <a:srgbClr val="000000"/>
                </a:solidFill>
              </a:rPr>
              <a:t>frammentazione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piccoli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gruppi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formazione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presso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medici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famiglia</a:t>
            </a:r>
            <a:r>
              <a:rPr lang="en-US" dirty="0" smtClean="0">
                <a:solidFill>
                  <a:srgbClr val="000000"/>
                </a:solidFill>
              </a:rPr>
              <a:t>, …)</a:t>
            </a:r>
          </a:p>
          <a:p>
            <a:pPr marL="352425"/>
            <a:endParaRPr lang="en-US" dirty="0" smtClean="0">
              <a:solidFill>
                <a:srgbClr val="000000"/>
              </a:solidFill>
            </a:endParaRPr>
          </a:p>
          <a:p>
            <a:pPr marL="361950" indent="-361950">
              <a:spcAft>
                <a:spcPts val="600"/>
              </a:spcAft>
              <a:buAutoNum type="arabicPeriod" startAt="3"/>
            </a:pPr>
            <a:r>
              <a:rPr lang="en-US" sz="2000" dirty="0" err="1" smtClean="0">
                <a:solidFill>
                  <a:srgbClr val="000000"/>
                </a:solidFill>
              </a:rPr>
              <a:t>Accordi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preliminari</a:t>
            </a:r>
            <a:r>
              <a:rPr lang="en-US" sz="2000" dirty="0" smtClean="0">
                <a:solidFill>
                  <a:srgbClr val="000000"/>
                </a:solidFill>
              </a:rPr>
              <a:t> con BAG per la </a:t>
            </a:r>
            <a:r>
              <a:rPr lang="en-US" sz="2000" dirty="0" err="1" smtClean="0">
                <a:solidFill>
                  <a:srgbClr val="000000"/>
                </a:solidFill>
              </a:rPr>
              <a:t>procedura</a:t>
            </a:r>
            <a:r>
              <a:rPr lang="en-US" sz="2000" dirty="0" smtClean="0">
                <a:solidFill>
                  <a:srgbClr val="000000"/>
                </a:solidFill>
              </a:rPr>
              <a:t> di </a:t>
            </a:r>
            <a:r>
              <a:rPr lang="en-US" sz="2000" dirty="0" err="1" smtClean="0">
                <a:solidFill>
                  <a:srgbClr val="000000"/>
                </a:solidFill>
              </a:rPr>
              <a:t>accreditamento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714375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</a:rPr>
              <a:t>essenziale</a:t>
            </a:r>
            <a:r>
              <a:rPr lang="en-US" dirty="0" smtClean="0">
                <a:solidFill>
                  <a:srgbClr val="000000"/>
                </a:solidFill>
              </a:rPr>
              <a:t> per </a:t>
            </a:r>
            <a:r>
              <a:rPr lang="en-US" dirty="0" err="1" smtClean="0">
                <a:solidFill>
                  <a:srgbClr val="000000"/>
                </a:solidFill>
              </a:rPr>
              <a:t>l’approvazione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progetto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nel</a:t>
            </a: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i="1" dirty="0" err="1" smtClean="0">
                <a:solidFill>
                  <a:srgbClr val="000000"/>
                </a:solidFill>
              </a:rPr>
              <a:t>programma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speciale</a:t>
            </a:r>
            <a:r>
              <a:rPr lang="en-US" i="1" dirty="0" smtClean="0">
                <a:solidFill>
                  <a:srgbClr val="000000"/>
                </a:solidFill>
              </a:rPr>
              <a:t>”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714375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r</a:t>
            </a:r>
            <a:r>
              <a:rPr lang="en-US" dirty="0" err="1" smtClean="0">
                <a:solidFill>
                  <a:srgbClr val="000000"/>
                </a:solidFill>
              </a:rPr>
              <a:t>ispetto</a:t>
            </a:r>
            <a:r>
              <a:rPr lang="en-US" dirty="0" smtClean="0">
                <a:solidFill>
                  <a:srgbClr val="000000"/>
                </a:solidFill>
              </a:rPr>
              <a:t> del “</a:t>
            </a:r>
            <a:r>
              <a:rPr lang="en-US" i="1" dirty="0" smtClean="0">
                <a:solidFill>
                  <a:srgbClr val="000000"/>
                </a:solidFill>
              </a:rPr>
              <a:t>Swiss Catalogue of Learning Objectives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</a:p>
          <a:p>
            <a:pPr marL="352425"/>
            <a:endParaRPr lang="en-US" sz="2000" dirty="0" smtClean="0">
              <a:solidFill>
                <a:srgbClr val="000000"/>
              </a:solidFill>
            </a:endParaRPr>
          </a:p>
          <a:p>
            <a:pPr marL="361950" indent="-361950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4. 	</a:t>
            </a:r>
            <a:r>
              <a:rPr lang="en-US" sz="2000" dirty="0" err="1" smtClean="0">
                <a:solidFill>
                  <a:srgbClr val="000000"/>
                </a:solidFill>
              </a:rPr>
              <a:t>Collaborazione</a:t>
            </a:r>
            <a:r>
              <a:rPr lang="en-US" sz="2000" dirty="0" smtClean="0">
                <a:solidFill>
                  <a:srgbClr val="000000"/>
                </a:solidFill>
              </a:rPr>
              <a:t> con EOC (</a:t>
            </a:r>
            <a:r>
              <a:rPr lang="en-US" sz="2000" dirty="0" smtClean="0">
                <a:solidFill>
                  <a:srgbClr val="FF9900"/>
                </a:solidFill>
              </a:rPr>
              <a:t>FB</a:t>
            </a:r>
            <a:r>
              <a:rPr lang="en-US" sz="2000" dirty="0" smtClean="0">
                <a:solidFill>
                  <a:srgbClr val="000000"/>
                </a:solidFill>
              </a:rPr>
              <a:t>) e </a:t>
            </a:r>
            <a:r>
              <a:rPr lang="en-US" sz="2000" dirty="0" err="1" smtClean="0">
                <a:solidFill>
                  <a:srgbClr val="000000"/>
                </a:solidFill>
              </a:rPr>
              <a:t>altri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enti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ospedalieri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714375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</a:rPr>
              <a:t>adozione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modello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Basilea</a:t>
            </a:r>
            <a:r>
              <a:rPr lang="en-US" dirty="0" smtClean="0">
                <a:solidFill>
                  <a:srgbClr val="000000"/>
                </a:solidFill>
              </a:rPr>
              <a:t> per </a:t>
            </a:r>
            <a:r>
              <a:rPr lang="en-US" dirty="0" err="1" smtClean="0">
                <a:solidFill>
                  <a:srgbClr val="000000"/>
                </a:solidFill>
              </a:rPr>
              <a:t>l’assunzione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dei</a:t>
            </a:r>
            <a:r>
              <a:rPr lang="en-US" dirty="0" smtClean="0">
                <a:solidFill>
                  <a:srgbClr val="000000"/>
                </a:solidFill>
              </a:rPr>
              <a:t> docenti</a:t>
            </a:r>
          </a:p>
          <a:p>
            <a:pPr marL="714375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c</a:t>
            </a:r>
            <a:r>
              <a:rPr lang="en-US" dirty="0" err="1" smtClean="0">
                <a:solidFill>
                  <a:srgbClr val="000000"/>
                </a:solidFill>
              </a:rPr>
              <a:t>ontratto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principale</a:t>
            </a:r>
            <a:r>
              <a:rPr lang="en-US" dirty="0" smtClean="0">
                <a:solidFill>
                  <a:srgbClr val="000000"/>
                </a:solidFill>
              </a:rPr>
              <a:t> con </a:t>
            </a:r>
            <a:r>
              <a:rPr lang="en-US" dirty="0" err="1" smtClean="0">
                <a:solidFill>
                  <a:srgbClr val="000000"/>
                </a:solidFill>
              </a:rPr>
              <a:t>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ospedaliero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mandato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insegnamento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all’USI</a:t>
            </a:r>
            <a:endParaRPr lang="en-US" dirty="0" smtClean="0">
              <a:solidFill>
                <a:srgbClr val="000000"/>
              </a:solidFill>
            </a:endParaRPr>
          </a:p>
          <a:p>
            <a:pPr marL="714375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r</a:t>
            </a:r>
            <a:r>
              <a:rPr lang="en-US" dirty="0" err="1" smtClean="0">
                <a:solidFill>
                  <a:srgbClr val="000000"/>
                </a:solidFill>
              </a:rPr>
              <a:t>ipartizione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costi</a:t>
            </a:r>
            <a:r>
              <a:rPr lang="en-US" dirty="0" smtClean="0">
                <a:solidFill>
                  <a:srgbClr val="000000"/>
                </a:solidFill>
              </a:rPr>
              <a:t>: ~ 60% </a:t>
            </a:r>
            <a:r>
              <a:rPr lang="en-US" dirty="0" err="1" smtClean="0">
                <a:solidFill>
                  <a:srgbClr val="000000"/>
                </a:solidFill>
              </a:rPr>
              <a:t>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ospedaliero</a:t>
            </a:r>
            <a:r>
              <a:rPr lang="en-US" dirty="0" smtClean="0">
                <a:solidFill>
                  <a:srgbClr val="000000"/>
                </a:solidFill>
              </a:rPr>
              <a:t>, ~ 40% USI 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457700" y="2390775"/>
            <a:ext cx="314325" cy="190499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6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00392" y="6226175"/>
            <a:ext cx="510208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58F59-1C9A-43B7-B6C5-E853BA301655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13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966" y="1123975"/>
            <a:ext cx="85386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3000" dirty="0" smtClean="0">
                <a:solidFill>
                  <a:srgbClr val="FF9900"/>
                </a:solidFill>
              </a:rPr>
              <a:t>Cattedre </a:t>
            </a:r>
            <a:r>
              <a:rPr lang="it-CH" sz="3000" dirty="0">
                <a:solidFill>
                  <a:srgbClr val="FF9900"/>
                </a:solidFill>
              </a:rPr>
              <a:t>e moduli di </a:t>
            </a:r>
            <a:r>
              <a:rPr lang="it-CH" sz="3000" dirty="0" smtClean="0">
                <a:solidFill>
                  <a:srgbClr val="FF9900"/>
                </a:solidFill>
              </a:rPr>
              <a:t>insegnamento</a:t>
            </a:r>
          </a:p>
          <a:p>
            <a:endParaRPr lang="it-CH" sz="2000" b="1" dirty="0"/>
          </a:p>
          <a:p>
            <a:r>
              <a:rPr lang="it-CH" i="1" dirty="0"/>
              <a:t>Cattedra 	</a:t>
            </a:r>
            <a:r>
              <a:rPr lang="it-CH" i="1" dirty="0" smtClean="0"/>
              <a:t>						Contenuti specifici</a:t>
            </a:r>
          </a:p>
          <a:p>
            <a:endParaRPr lang="it-CH" i="1" dirty="0"/>
          </a:p>
          <a:p>
            <a:pPr marL="447675" indent="-447675"/>
            <a:r>
              <a:rPr lang="it-CH" dirty="0"/>
              <a:t>1. </a:t>
            </a:r>
            <a:r>
              <a:rPr lang="it-CH" dirty="0" smtClean="0"/>
              <a:t>	Medicina </a:t>
            </a:r>
            <a:r>
              <a:rPr lang="it-CH" dirty="0"/>
              <a:t>interna </a:t>
            </a:r>
            <a:r>
              <a:rPr lang="it-CH" dirty="0" smtClean="0"/>
              <a:t>					Nefrologia/Metabolismo/Medicina anziani</a:t>
            </a:r>
            <a:endParaRPr lang="it-CH" dirty="0"/>
          </a:p>
          <a:p>
            <a:pPr marL="447675" indent="-447675"/>
            <a:r>
              <a:rPr lang="it-CH" dirty="0"/>
              <a:t>2. </a:t>
            </a:r>
            <a:r>
              <a:rPr lang="it-CH" dirty="0" smtClean="0"/>
              <a:t>	Chirurgia</a:t>
            </a:r>
            <a:endParaRPr lang="it-CH" dirty="0"/>
          </a:p>
          <a:p>
            <a:pPr marL="447675" indent="-447675"/>
            <a:r>
              <a:rPr lang="it-CH" dirty="0"/>
              <a:t>3. </a:t>
            </a:r>
            <a:r>
              <a:rPr lang="it-CH" dirty="0" smtClean="0"/>
              <a:t>	Pediatria 						Bambini </a:t>
            </a:r>
            <a:r>
              <a:rPr lang="it-CH" dirty="0"/>
              <a:t>e adolescenti</a:t>
            </a:r>
          </a:p>
          <a:p>
            <a:pPr marL="447675" indent="-447675"/>
            <a:r>
              <a:rPr lang="it-CH" dirty="0"/>
              <a:t>4. </a:t>
            </a:r>
            <a:r>
              <a:rPr lang="it-CH" dirty="0" smtClean="0"/>
              <a:t>	Ginecologia </a:t>
            </a:r>
            <a:r>
              <a:rPr lang="it-CH" dirty="0"/>
              <a:t>ostetricia</a:t>
            </a:r>
          </a:p>
          <a:p>
            <a:pPr marL="447675" indent="-447675"/>
            <a:r>
              <a:rPr lang="it-CH" dirty="0"/>
              <a:t>5. </a:t>
            </a:r>
            <a:r>
              <a:rPr lang="it-CH" dirty="0" smtClean="0"/>
              <a:t>	Psichiatria 						Psiche </a:t>
            </a:r>
            <a:r>
              <a:rPr lang="it-CH" dirty="0"/>
              <a:t>e comportamento</a:t>
            </a:r>
          </a:p>
          <a:p>
            <a:pPr marL="447675" indent="-447675"/>
            <a:r>
              <a:rPr lang="it-CH" dirty="0"/>
              <a:t>6. </a:t>
            </a:r>
            <a:r>
              <a:rPr lang="it-CH" dirty="0" smtClean="0"/>
              <a:t>	Patologia</a:t>
            </a:r>
            <a:endParaRPr lang="it-CH" dirty="0"/>
          </a:p>
          <a:p>
            <a:pPr marL="447675" indent="-447675"/>
            <a:r>
              <a:rPr lang="it-CH" dirty="0"/>
              <a:t>7. </a:t>
            </a:r>
            <a:r>
              <a:rPr lang="it-CH" dirty="0" smtClean="0"/>
              <a:t>	Oncologia 						Sangue </a:t>
            </a:r>
            <a:r>
              <a:rPr lang="it-CH" dirty="0"/>
              <a:t>e neoplasie</a:t>
            </a:r>
          </a:p>
          <a:p>
            <a:pPr marL="447675" indent="-447675"/>
            <a:r>
              <a:rPr lang="it-CH" dirty="0"/>
              <a:t>8. </a:t>
            </a:r>
            <a:r>
              <a:rPr lang="it-CH" dirty="0" smtClean="0"/>
              <a:t>	Neurologia 						Sistema </a:t>
            </a:r>
            <a:r>
              <a:rPr lang="it-CH" dirty="0"/>
              <a:t>nervoso</a:t>
            </a:r>
          </a:p>
          <a:p>
            <a:pPr marL="447675" indent="-447675"/>
            <a:r>
              <a:rPr lang="it-CH" dirty="0"/>
              <a:t>9. </a:t>
            </a:r>
            <a:r>
              <a:rPr lang="it-CH" dirty="0" smtClean="0"/>
              <a:t>	Cardiologia 						Cuore </a:t>
            </a:r>
            <a:r>
              <a:rPr lang="it-CH" dirty="0"/>
              <a:t>e sistema </a:t>
            </a:r>
            <a:r>
              <a:rPr lang="it-CH" dirty="0" smtClean="0"/>
              <a:t>cardiovascolare</a:t>
            </a:r>
          </a:p>
          <a:p>
            <a:pPr marL="447675" indent="-447675"/>
            <a:r>
              <a:rPr lang="it-CH" dirty="0" smtClean="0"/>
              <a:t>10</a:t>
            </a:r>
            <a:r>
              <a:rPr lang="it-CH" dirty="0"/>
              <a:t>. </a:t>
            </a:r>
            <a:r>
              <a:rPr lang="it-CH" dirty="0" smtClean="0"/>
              <a:t>	Medicina </a:t>
            </a:r>
            <a:r>
              <a:rPr lang="it-CH" dirty="0"/>
              <a:t>sociale e </a:t>
            </a:r>
            <a:r>
              <a:rPr lang="it-CH" dirty="0" smtClean="0"/>
              <a:t>preventiva</a:t>
            </a:r>
            <a:endParaRPr lang="it-CH" dirty="0"/>
          </a:p>
          <a:p>
            <a:pPr marL="447675" indent="-447675"/>
            <a:r>
              <a:rPr lang="it-CH" dirty="0"/>
              <a:t>11. </a:t>
            </a:r>
            <a:r>
              <a:rPr lang="it-CH" dirty="0" smtClean="0"/>
              <a:t>	Medicina </a:t>
            </a:r>
            <a:r>
              <a:rPr lang="it-CH" dirty="0"/>
              <a:t>di famiglia </a:t>
            </a:r>
            <a:r>
              <a:rPr lang="it-CH" dirty="0" smtClean="0"/>
              <a:t>				Modulo </a:t>
            </a:r>
            <a:r>
              <a:rPr lang="it-CH" dirty="0"/>
              <a:t>ponte </a:t>
            </a:r>
            <a:r>
              <a:rPr lang="it-CH" dirty="0" smtClean="0"/>
              <a:t>Master-specialità FMH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00392" y="6226175"/>
            <a:ext cx="510208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58F59-1C9A-43B7-B6C5-E853BA301655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14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125" y="1171575"/>
            <a:ext cx="8105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000" dirty="0" err="1" smtClean="0">
                <a:solidFill>
                  <a:srgbClr val="FF9900"/>
                </a:solidFill>
              </a:rPr>
              <a:t>Professori</a:t>
            </a:r>
            <a:r>
              <a:rPr lang="fr-CH" sz="3000" dirty="0" smtClean="0">
                <a:solidFill>
                  <a:srgbClr val="FF9900"/>
                </a:solidFill>
              </a:rPr>
              <a:t>, docenti, … </a:t>
            </a:r>
            <a:endParaRPr lang="it-CH" sz="3000" dirty="0">
              <a:solidFill>
                <a:srgbClr val="FF99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124" y="1866900"/>
            <a:ext cx="83153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 smtClean="0"/>
              <a:t>Sulla base del programma di </a:t>
            </a:r>
            <a:r>
              <a:rPr lang="fr-CH" dirty="0" err="1" smtClean="0"/>
              <a:t>formazione</a:t>
            </a:r>
            <a:r>
              <a:rPr lang="fr-CH" dirty="0" smtClean="0"/>
              <a:t> il </a:t>
            </a:r>
            <a:r>
              <a:rPr lang="fr-CH" dirty="0" err="1" smtClean="0">
                <a:solidFill>
                  <a:srgbClr val="FF9900"/>
                </a:solidFill>
              </a:rPr>
              <a:t>Consiglio</a:t>
            </a:r>
            <a:r>
              <a:rPr lang="fr-CH" dirty="0" smtClean="0">
                <a:solidFill>
                  <a:srgbClr val="FF9900"/>
                </a:solidFill>
              </a:rPr>
              <a:t> di </a:t>
            </a:r>
            <a:r>
              <a:rPr lang="fr-CH" dirty="0" err="1" smtClean="0">
                <a:solidFill>
                  <a:srgbClr val="FF9900"/>
                </a:solidFill>
              </a:rPr>
              <a:t>facoltà</a:t>
            </a:r>
            <a:r>
              <a:rPr lang="fr-CH" dirty="0" smtClean="0">
                <a:solidFill>
                  <a:srgbClr val="FF9900"/>
                </a:solidFill>
              </a:rPr>
              <a:t> </a:t>
            </a:r>
            <a:r>
              <a:rPr lang="fr-CH" dirty="0" smtClean="0"/>
              <a:t>(</a:t>
            </a:r>
            <a:r>
              <a:rPr lang="fr-CH" dirty="0"/>
              <a:t>in </a:t>
            </a:r>
            <a:r>
              <a:rPr lang="fr-CH" dirty="0" err="1" smtClean="0"/>
              <a:t>vece</a:t>
            </a:r>
            <a:r>
              <a:rPr lang="fr-CH" dirty="0" smtClean="0"/>
              <a:t> sua il Comitato </a:t>
            </a:r>
            <a:r>
              <a:rPr lang="fr-CH" dirty="0" err="1" smtClean="0"/>
              <a:t>costituente</a:t>
            </a:r>
            <a:r>
              <a:rPr lang="fr-CH" dirty="0" smtClean="0"/>
              <a:t> </a:t>
            </a:r>
            <a:r>
              <a:rPr lang="fr-CH" dirty="0" err="1" smtClean="0"/>
              <a:t>nella</a:t>
            </a:r>
            <a:r>
              <a:rPr lang="fr-CH" dirty="0" smtClean="0"/>
              <a:t> </a:t>
            </a:r>
            <a:r>
              <a:rPr lang="fr-CH" dirty="0" err="1" smtClean="0"/>
              <a:t>fase</a:t>
            </a:r>
            <a:r>
              <a:rPr lang="fr-CH" dirty="0" smtClean="0"/>
              <a:t> </a:t>
            </a:r>
            <a:r>
              <a:rPr lang="fr-CH" dirty="0" err="1" smtClean="0"/>
              <a:t>iniziale</a:t>
            </a:r>
            <a:r>
              <a:rPr lang="fr-CH" dirty="0" smtClean="0"/>
              <a:t>): </a:t>
            </a:r>
          </a:p>
          <a:p>
            <a:pPr marL="714375" indent="-3619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CH" dirty="0" err="1" smtClean="0"/>
              <a:t>definisce</a:t>
            </a:r>
            <a:r>
              <a:rPr lang="fr-CH" dirty="0" smtClean="0"/>
              <a:t> il </a:t>
            </a:r>
            <a:r>
              <a:rPr lang="fr-CH" dirty="0" err="1" smtClean="0">
                <a:solidFill>
                  <a:srgbClr val="FF9900"/>
                </a:solidFill>
              </a:rPr>
              <a:t>profilo</a:t>
            </a:r>
            <a:r>
              <a:rPr lang="fr-CH" dirty="0" smtClean="0"/>
              <a:t> dei </a:t>
            </a:r>
            <a:r>
              <a:rPr lang="fr-CH" dirty="0" err="1" smtClean="0"/>
              <a:t>professori</a:t>
            </a:r>
            <a:r>
              <a:rPr lang="fr-CH" dirty="0" smtClean="0"/>
              <a:t> di </a:t>
            </a:r>
            <a:r>
              <a:rPr lang="fr-CH" dirty="0" err="1" smtClean="0"/>
              <a:t>ruolo</a:t>
            </a:r>
            <a:r>
              <a:rPr lang="fr-CH" dirty="0" smtClean="0"/>
              <a:t> e dei </a:t>
            </a:r>
            <a:r>
              <a:rPr lang="fr-CH" dirty="0" err="1" smtClean="0"/>
              <a:t>professori</a:t>
            </a:r>
            <a:r>
              <a:rPr lang="fr-CH" dirty="0" smtClean="0"/>
              <a:t>/docenti a </a:t>
            </a:r>
            <a:r>
              <a:rPr lang="fr-CH" dirty="0" err="1" smtClean="0"/>
              <a:t>contratto</a:t>
            </a:r>
            <a:endParaRPr lang="fr-CH" dirty="0" smtClean="0"/>
          </a:p>
          <a:p>
            <a:pPr marL="714375" indent="-3619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CH" dirty="0" err="1" smtClean="0"/>
              <a:t>propone</a:t>
            </a:r>
            <a:r>
              <a:rPr lang="fr-CH" dirty="0" smtClean="0"/>
              <a:t> al </a:t>
            </a:r>
            <a:r>
              <a:rPr lang="fr-CH" dirty="0" err="1" smtClean="0"/>
              <a:t>Consiglio</a:t>
            </a:r>
            <a:r>
              <a:rPr lang="fr-CH" dirty="0" smtClean="0"/>
              <a:t> </a:t>
            </a:r>
            <a:r>
              <a:rPr lang="fr-CH" dirty="0" err="1" smtClean="0"/>
              <a:t>dell’USI</a:t>
            </a:r>
            <a:r>
              <a:rPr lang="fr-CH" dirty="0"/>
              <a:t> </a:t>
            </a:r>
            <a:r>
              <a:rPr lang="fr-CH" dirty="0" smtClean="0"/>
              <a:t>la </a:t>
            </a:r>
            <a:r>
              <a:rPr lang="fr-CH" dirty="0" err="1" smtClean="0"/>
              <a:t>composizione</a:t>
            </a:r>
            <a:r>
              <a:rPr lang="fr-CH" dirty="0" smtClean="0"/>
              <a:t> delle </a:t>
            </a:r>
            <a:r>
              <a:rPr lang="fr-CH" dirty="0" err="1" smtClean="0">
                <a:solidFill>
                  <a:srgbClr val="FF9900"/>
                </a:solidFill>
              </a:rPr>
              <a:t>Commissioni</a:t>
            </a:r>
            <a:r>
              <a:rPr lang="fr-CH" dirty="0" smtClean="0">
                <a:solidFill>
                  <a:srgbClr val="FF9900"/>
                </a:solidFill>
              </a:rPr>
              <a:t> di </a:t>
            </a:r>
            <a:r>
              <a:rPr lang="fr-CH" dirty="0" err="1" smtClean="0">
                <a:solidFill>
                  <a:srgbClr val="FF9900"/>
                </a:solidFill>
              </a:rPr>
              <a:t>preavviso</a:t>
            </a:r>
            <a:r>
              <a:rPr lang="fr-CH" dirty="0" smtClean="0"/>
              <a:t> (</a:t>
            </a:r>
            <a:r>
              <a:rPr lang="fr-CH" dirty="0" err="1" smtClean="0"/>
              <a:t>membri</a:t>
            </a:r>
            <a:r>
              <a:rPr lang="fr-CH" dirty="0" smtClean="0"/>
              <a:t> USI e </a:t>
            </a:r>
            <a:r>
              <a:rPr lang="fr-CH" dirty="0" err="1" smtClean="0"/>
              <a:t>membri</a:t>
            </a:r>
            <a:r>
              <a:rPr lang="fr-CH" dirty="0" smtClean="0"/>
              <a:t> </a:t>
            </a:r>
            <a:r>
              <a:rPr lang="fr-CH" dirty="0" err="1" smtClean="0"/>
              <a:t>dell’ente</a:t>
            </a:r>
            <a:r>
              <a:rPr lang="fr-CH" dirty="0" smtClean="0"/>
              <a:t> </a:t>
            </a:r>
            <a:r>
              <a:rPr lang="fr-CH" dirty="0" err="1" smtClean="0"/>
              <a:t>clinico</a:t>
            </a:r>
            <a:r>
              <a:rPr lang="fr-CH" dirty="0" smtClean="0"/>
              <a:t> o </a:t>
            </a:r>
            <a:r>
              <a:rPr lang="fr-CH" dirty="0" err="1" smtClean="0"/>
              <a:t>dell’Istituto</a:t>
            </a:r>
            <a:r>
              <a:rPr lang="fr-CH" dirty="0" smtClean="0"/>
              <a:t> </a:t>
            </a:r>
            <a:r>
              <a:rPr lang="fr-CH" dirty="0" err="1" smtClean="0"/>
              <a:t>affiliato</a:t>
            </a:r>
            <a:r>
              <a:rPr lang="fr-CH" dirty="0" smtClean="0"/>
              <a:t>: </a:t>
            </a:r>
            <a:r>
              <a:rPr lang="fr-CH" dirty="0" err="1" smtClean="0"/>
              <a:t>vedi</a:t>
            </a:r>
            <a:r>
              <a:rPr lang="fr-CH" dirty="0" smtClean="0"/>
              <a:t> </a:t>
            </a:r>
            <a:r>
              <a:rPr lang="fr-CH" dirty="0" err="1" smtClean="0"/>
              <a:t>modifiche</a:t>
            </a:r>
            <a:r>
              <a:rPr lang="fr-CH" dirty="0" smtClean="0"/>
              <a:t> </a:t>
            </a:r>
            <a:r>
              <a:rPr lang="fr-CH" dirty="0" err="1" smtClean="0"/>
              <a:t>statutarie</a:t>
            </a:r>
            <a:r>
              <a:rPr lang="fr-CH" dirty="0" smtClean="0"/>
              <a:t> </a:t>
            </a:r>
            <a:r>
              <a:rPr lang="fr-CH" dirty="0" err="1" smtClean="0"/>
              <a:t>approvate</a:t>
            </a:r>
            <a:r>
              <a:rPr lang="fr-CH" dirty="0" smtClean="0"/>
              <a:t> dal </a:t>
            </a:r>
            <a:r>
              <a:rPr lang="fr-CH" dirty="0" err="1" smtClean="0"/>
              <a:t>Consiglio</a:t>
            </a:r>
            <a:r>
              <a:rPr lang="fr-CH" dirty="0" smtClean="0"/>
              <a:t> </a:t>
            </a:r>
            <a:r>
              <a:rPr lang="fr-CH" dirty="0" err="1" smtClean="0"/>
              <a:t>del’USI</a:t>
            </a:r>
            <a:r>
              <a:rPr lang="fr-CH" dirty="0" smtClean="0"/>
              <a:t> il 4.12.2015)</a:t>
            </a:r>
          </a:p>
          <a:p>
            <a:pPr marL="361950" indent="-3619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CH" dirty="0" err="1" smtClean="0"/>
              <a:t>Conferimento</a:t>
            </a:r>
            <a:r>
              <a:rPr lang="fr-CH" dirty="0" smtClean="0"/>
              <a:t> del </a:t>
            </a:r>
            <a:r>
              <a:rPr lang="fr-CH" dirty="0" err="1" smtClean="0"/>
              <a:t>titolo</a:t>
            </a:r>
            <a:r>
              <a:rPr lang="fr-CH" dirty="0" smtClean="0"/>
              <a:t> di «</a:t>
            </a:r>
            <a:r>
              <a:rPr lang="fr-CH" i="1" dirty="0" smtClean="0"/>
              <a:t>Libero </a:t>
            </a:r>
            <a:r>
              <a:rPr lang="fr-CH" i="1" dirty="0" err="1" smtClean="0"/>
              <a:t>docente</a:t>
            </a:r>
            <a:r>
              <a:rPr lang="fr-CH" i="1" dirty="0" smtClean="0"/>
              <a:t>» </a:t>
            </a:r>
            <a:r>
              <a:rPr lang="fr-CH" dirty="0" smtClean="0"/>
              <a:t>e </a:t>
            </a:r>
            <a:r>
              <a:rPr lang="fr-CH" dirty="0" err="1" smtClean="0"/>
              <a:t>relativo</a:t>
            </a:r>
            <a:r>
              <a:rPr lang="fr-CH" dirty="0" smtClean="0"/>
              <a:t> </a:t>
            </a:r>
            <a:r>
              <a:rPr lang="fr-CH" dirty="0" err="1" smtClean="0"/>
              <a:t>regolamento</a:t>
            </a:r>
            <a:endParaRPr lang="fr-CH" dirty="0" smtClean="0"/>
          </a:p>
          <a:p>
            <a:pPr marL="361950" indent="-3619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CH" dirty="0" err="1" smtClean="0"/>
              <a:t>Istituzione</a:t>
            </a:r>
            <a:r>
              <a:rPr lang="fr-CH" dirty="0" smtClean="0"/>
              <a:t> </a:t>
            </a:r>
            <a:r>
              <a:rPr lang="fr-CH" dirty="0" err="1" smtClean="0"/>
              <a:t>della</a:t>
            </a:r>
            <a:r>
              <a:rPr lang="fr-CH" dirty="0" smtClean="0"/>
              <a:t> figura di «</a:t>
            </a:r>
            <a:r>
              <a:rPr lang="fr-CH" i="1" dirty="0" smtClean="0"/>
              <a:t>Medico </a:t>
            </a:r>
            <a:r>
              <a:rPr lang="fr-CH" i="1" dirty="0" err="1" smtClean="0"/>
              <a:t>docente</a:t>
            </a:r>
            <a:r>
              <a:rPr lang="fr-CH" i="1" dirty="0" smtClean="0"/>
              <a:t> di </a:t>
            </a:r>
            <a:r>
              <a:rPr lang="fr-CH" i="1" dirty="0" err="1" smtClean="0"/>
              <a:t>pratica</a:t>
            </a:r>
            <a:r>
              <a:rPr lang="fr-CH" i="1" dirty="0" smtClean="0"/>
              <a:t> </a:t>
            </a:r>
            <a:r>
              <a:rPr lang="fr-CH" i="1" dirty="0" err="1" smtClean="0"/>
              <a:t>clinica</a:t>
            </a:r>
            <a:r>
              <a:rPr lang="fr-CH" dirty="0" smtClean="0"/>
              <a:t>»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fr-CH" dirty="0" smtClean="0"/>
          </a:p>
          <a:p>
            <a:pPr marL="361950" indent="-36195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3364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00392" y="6226175"/>
            <a:ext cx="510208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58F59-1C9A-43B7-B6C5-E853BA301655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15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258" y="1124000"/>
            <a:ext cx="8538609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it-CH" dirty="0" smtClean="0"/>
              <a:t>	</a:t>
            </a:r>
            <a:r>
              <a:rPr lang="it-CH" sz="2000" dirty="0" smtClean="0"/>
              <a:t>Gruppo di lavoro </a:t>
            </a:r>
          </a:p>
          <a:p>
            <a:pPr lvl="0"/>
            <a:endParaRPr lang="it-CH" sz="2000" dirty="0" smtClean="0"/>
          </a:p>
          <a:p>
            <a:pPr marL="714375" lvl="1" indent="-361950">
              <a:lnSpc>
                <a:spcPct val="150000"/>
              </a:lnSpc>
            </a:pPr>
            <a:r>
              <a:rPr lang="it-CH" dirty="0" smtClean="0"/>
              <a:t>Fabrizio </a:t>
            </a:r>
            <a:r>
              <a:rPr lang="it-CH" dirty="0"/>
              <a:t>Barazzoni, </a:t>
            </a:r>
            <a:r>
              <a:rPr lang="it-CH" dirty="0" smtClean="0"/>
              <a:t>capo </a:t>
            </a:r>
            <a:r>
              <a:rPr lang="it-CH" dirty="0"/>
              <a:t>area medica EOC </a:t>
            </a:r>
          </a:p>
          <a:p>
            <a:pPr marL="714375" lvl="1" indent="-361950">
              <a:lnSpc>
                <a:spcPct val="150000"/>
              </a:lnSpc>
            </a:pPr>
            <a:r>
              <a:rPr lang="it-CH" dirty="0"/>
              <a:t>Mario Bianchetti, </a:t>
            </a:r>
            <a:r>
              <a:rPr lang="it-CH" dirty="0" smtClean="0"/>
              <a:t>decano FSBM, USI</a:t>
            </a:r>
            <a:endParaRPr lang="it-CH" dirty="0"/>
          </a:p>
          <a:p>
            <a:pPr marL="714375" lvl="1" indent="-361950">
              <a:lnSpc>
                <a:spcPct val="150000"/>
              </a:lnSpc>
            </a:pPr>
            <a:r>
              <a:rPr lang="it-CH" dirty="0"/>
              <a:t>Gabriele </a:t>
            </a:r>
            <a:r>
              <a:rPr lang="it-CH" dirty="0" err="1"/>
              <a:t>Gendotti</a:t>
            </a:r>
            <a:r>
              <a:rPr lang="it-CH" dirty="0"/>
              <a:t>, già Consigliere di Stato </a:t>
            </a:r>
          </a:p>
          <a:p>
            <a:pPr marL="714375" lvl="1" indent="-361950">
              <a:lnSpc>
                <a:spcPct val="150000"/>
              </a:lnSpc>
            </a:pPr>
            <a:r>
              <a:rPr lang="it-CH" dirty="0"/>
              <a:t>Carlo Maggini, già </a:t>
            </a:r>
            <a:r>
              <a:rPr lang="it-CH" dirty="0" smtClean="0"/>
              <a:t>direttore </a:t>
            </a:r>
            <a:r>
              <a:rPr lang="it-CH" dirty="0"/>
              <a:t>generale EOC </a:t>
            </a:r>
          </a:p>
          <a:p>
            <a:pPr marL="714375" lvl="1" indent="-361950">
              <a:lnSpc>
                <a:spcPct val="150000"/>
              </a:lnSpc>
            </a:pPr>
            <a:r>
              <a:rPr lang="it-CH" dirty="0"/>
              <a:t>Mauro Martinoni, già </a:t>
            </a:r>
            <a:r>
              <a:rPr lang="it-CH" dirty="0" smtClean="0"/>
              <a:t>direttore DCSU, DECS </a:t>
            </a:r>
            <a:endParaRPr lang="it-CH" dirty="0"/>
          </a:p>
          <a:p>
            <a:pPr marL="714375" lvl="1" indent="-361950">
              <a:lnSpc>
                <a:spcPct val="150000"/>
              </a:lnSpc>
            </a:pPr>
            <a:r>
              <a:rPr lang="it-CH" dirty="0"/>
              <a:t>Sandro Rusconi, d</a:t>
            </a:r>
            <a:r>
              <a:rPr lang="it-CH" dirty="0" smtClean="0"/>
              <a:t>irettore DCSU, DECS </a:t>
            </a:r>
            <a:endParaRPr lang="it-CH" dirty="0"/>
          </a:p>
          <a:p>
            <a:pPr marL="714375" lvl="1" indent="-361950">
              <a:lnSpc>
                <a:spcPct val="150000"/>
              </a:lnSpc>
            </a:pPr>
            <a:r>
              <a:rPr lang="it-CH" dirty="0"/>
              <a:t>Albino Zgraggen, </a:t>
            </a:r>
            <a:r>
              <a:rPr lang="it-CH" dirty="0" smtClean="0"/>
              <a:t>segretario generale, USI </a:t>
            </a:r>
            <a:endParaRPr lang="it-CH" dirty="0"/>
          </a:p>
          <a:p>
            <a:pPr marL="714375" lvl="1" indent="-361950">
              <a:lnSpc>
                <a:spcPct val="150000"/>
              </a:lnSpc>
            </a:pPr>
            <a:r>
              <a:rPr lang="it-CH" dirty="0"/>
              <a:t>Monica Link, amministrazione e </a:t>
            </a:r>
            <a:r>
              <a:rPr lang="it-CH" dirty="0" smtClean="0"/>
              <a:t>controllo, USI</a:t>
            </a:r>
          </a:p>
          <a:p>
            <a:pPr marL="714375" lvl="1" indent="-361950">
              <a:lnSpc>
                <a:spcPct val="150000"/>
              </a:lnSpc>
            </a:pPr>
            <a:r>
              <a:rPr lang="it-CH" dirty="0" smtClean="0"/>
              <a:t>Piero Martinoli, presidente USI, coordinatore  		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2400" smtClean="0">
                <a:solidFill>
                  <a:srgbClr val="FFFFFF"/>
                </a:solidFill>
                <a:latin typeface="Frutiger Linotype" pitchFamily="34" charset="0"/>
                <a:cs typeface="Arial" charset="0"/>
              </a:rPr>
              <a:t>USI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7956550" y="6226175"/>
            <a:ext cx="65405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DFBA28-C58A-4251-8F8C-6772BBBE5CCC}" type="slidenum">
              <a:rPr lang="de-CH" sz="2000" smtClean="0">
                <a:solidFill>
                  <a:srgbClr val="FFFFFF"/>
                </a:solidFill>
                <a:cs typeface="Arial" charset="0"/>
              </a:rPr>
              <a:pPr eaLnBrk="1" hangingPunct="1"/>
              <a:t>16</a:t>
            </a:fld>
            <a:endParaRPr lang="de-CH" sz="20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1965" y="1547992"/>
            <a:ext cx="572588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CH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Legenda degli acronimi, in ordine alfabetico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AAQ: Swiss Agency for Accreditation and Quality Assurance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BA: </a:t>
            </a:r>
            <a:r>
              <a:rPr lang="it-CH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Bachelor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 o UFSP: Ufficio federale della sanità pubblica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CCT: </a:t>
            </a:r>
            <a:r>
              <a:rPr lang="it-CH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Cardiocentro</a:t>
            </a: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Ticino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CMU: Comitato per la medicina universitaria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CSA: Consiglio svizzero di accreditamento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CSCS: Swiss Center for Scientific Computing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CSSU: Conferenza svizzera delle scuole universitarie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CU: Camera delle Università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DCSU: Divisione della cultura e degli studi universitari (divisione del DECS)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EMS: test attitudinale per lo studio della medicina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EOC: Ente Ospedaliero Cantonale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ETH: Politecnico federale di Zurigo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FSMB: Facoltà di scienze biomediche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ICS: Istituto di scienze computazionali (USI)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IOR: Institute of Oncology Research (</a:t>
            </a:r>
            <a:r>
              <a:rPr lang="en-US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Bellinzona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IRB: Institute for Research in Biomedicine (</a:t>
            </a:r>
            <a:r>
              <a:rPr lang="en-US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Bellinzona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MA: Master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Memorandum of Understanding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SIRM: Swiss Institute for Regenerative Medicine (</a:t>
            </a:r>
            <a:r>
              <a:rPr lang="en-US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Taverne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Torricella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Unibas</a:t>
            </a: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Università di Basilea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CH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UZH: Università di Zurigo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62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00392" y="6226175"/>
            <a:ext cx="510208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58F59-1C9A-43B7-B6C5-E853BA301655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2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872" y="1656845"/>
            <a:ext cx="8610328" cy="451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/>
              <a:t>Approvata</a:t>
            </a:r>
            <a:r>
              <a:rPr lang="en-US" sz="2000" dirty="0" smtClean="0"/>
              <a:t> dal Gran </a:t>
            </a:r>
            <a:r>
              <a:rPr lang="en-US" sz="2000" dirty="0" err="1" smtClean="0"/>
              <a:t>Consiglio</a:t>
            </a:r>
            <a:r>
              <a:rPr lang="en-US" sz="2000" dirty="0" smtClean="0"/>
              <a:t> TI:  24 </a:t>
            </a:r>
            <a:r>
              <a:rPr lang="en-US" sz="2000" dirty="0" err="1" smtClean="0"/>
              <a:t>novembre</a:t>
            </a:r>
            <a:r>
              <a:rPr lang="en-US" sz="2000" dirty="0" smtClean="0"/>
              <a:t> 2014</a:t>
            </a:r>
            <a:endParaRPr lang="en-US" sz="2000" dirty="0"/>
          </a:p>
          <a:p>
            <a:pPr marL="354013" indent="-35401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/>
              <a:t>Struttura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FSBM </a:t>
            </a:r>
          </a:p>
          <a:p>
            <a:pPr marL="720725" indent="-366713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Istituto di </a:t>
            </a:r>
            <a:r>
              <a:rPr lang="en-US" dirty="0" err="1" smtClean="0"/>
              <a:t>medicina</a:t>
            </a:r>
            <a:r>
              <a:rPr lang="en-US" dirty="0" smtClean="0"/>
              <a:t> </a:t>
            </a:r>
            <a:r>
              <a:rPr lang="en-US" dirty="0" err="1" smtClean="0"/>
              <a:t>umana</a:t>
            </a:r>
            <a:r>
              <a:rPr lang="en-US" dirty="0" smtClean="0"/>
              <a:t>: </a:t>
            </a:r>
            <a:r>
              <a:rPr lang="en-US" dirty="0" err="1" smtClean="0"/>
              <a:t>organizza</a:t>
            </a:r>
            <a:r>
              <a:rPr lang="en-US" dirty="0" smtClean="0"/>
              <a:t> e </a:t>
            </a:r>
            <a:r>
              <a:rPr lang="en-US" dirty="0" err="1" smtClean="0"/>
              <a:t>gestisce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9933"/>
                </a:solidFill>
              </a:rPr>
              <a:t>Master in </a:t>
            </a:r>
            <a:r>
              <a:rPr lang="en-US" dirty="0" err="1" smtClean="0">
                <a:solidFill>
                  <a:srgbClr val="FF9933"/>
                </a:solidFill>
              </a:rPr>
              <a:t>medicina</a:t>
            </a:r>
            <a:r>
              <a:rPr lang="en-US" dirty="0" smtClean="0">
                <a:solidFill>
                  <a:srgbClr val="FF9933"/>
                </a:solidFill>
              </a:rPr>
              <a:t> </a:t>
            </a:r>
            <a:r>
              <a:rPr lang="en-US" dirty="0" smtClean="0"/>
              <a:t>e la </a:t>
            </a:r>
            <a:r>
              <a:rPr lang="en-US" dirty="0" err="1" smtClean="0">
                <a:solidFill>
                  <a:srgbClr val="FF9933"/>
                </a:solidFill>
              </a:rPr>
              <a:t>ricerca</a:t>
            </a:r>
            <a:r>
              <a:rPr lang="en-US" dirty="0" smtClean="0">
                <a:solidFill>
                  <a:srgbClr val="FF9933"/>
                </a:solidFill>
              </a:rPr>
              <a:t> </a:t>
            </a:r>
            <a:r>
              <a:rPr lang="en-US" dirty="0" err="1" smtClean="0">
                <a:solidFill>
                  <a:srgbClr val="FF9933"/>
                </a:solidFill>
              </a:rPr>
              <a:t>clinica</a:t>
            </a:r>
            <a:r>
              <a:rPr lang="en-US" dirty="0" smtClean="0">
                <a:solidFill>
                  <a:srgbClr val="FF9933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dirty="0" err="1" smtClean="0"/>
              <a:t>collaborazione</a:t>
            </a:r>
            <a:r>
              <a:rPr lang="en-US" dirty="0" smtClean="0"/>
              <a:t> con </a:t>
            </a:r>
            <a:r>
              <a:rPr lang="en-US" dirty="0" err="1" smtClean="0"/>
              <a:t>l’EOC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strutture</a:t>
            </a:r>
            <a:r>
              <a:rPr lang="en-US" dirty="0" smtClean="0"/>
              <a:t> </a:t>
            </a:r>
            <a:r>
              <a:rPr lang="en-US" dirty="0" err="1" smtClean="0"/>
              <a:t>sanitarie</a:t>
            </a:r>
            <a:r>
              <a:rPr lang="en-US" dirty="0" smtClean="0"/>
              <a:t> </a:t>
            </a:r>
          </a:p>
          <a:p>
            <a:pPr marL="720725" indent="-366713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Istituto di </a:t>
            </a:r>
            <a:r>
              <a:rPr lang="en-US" dirty="0" err="1" smtClean="0"/>
              <a:t>ricerca</a:t>
            </a:r>
            <a:r>
              <a:rPr lang="en-US" dirty="0" smtClean="0"/>
              <a:t> in </a:t>
            </a:r>
            <a:r>
              <a:rPr lang="en-US" dirty="0" err="1" smtClean="0"/>
              <a:t>biomedicina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9900"/>
                </a:solidFill>
              </a:rPr>
              <a:t>IRB</a:t>
            </a:r>
            <a:r>
              <a:rPr lang="en-US" dirty="0" smtClean="0"/>
              <a:t>) </a:t>
            </a:r>
          </a:p>
          <a:p>
            <a:pPr marL="720725" indent="-366713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Istituto di </a:t>
            </a:r>
            <a:r>
              <a:rPr lang="en-US" dirty="0" err="1" smtClean="0"/>
              <a:t>ricerca</a:t>
            </a:r>
            <a:r>
              <a:rPr lang="en-US" dirty="0" smtClean="0"/>
              <a:t> in </a:t>
            </a:r>
            <a:r>
              <a:rPr lang="en-US" dirty="0" err="1" smtClean="0"/>
              <a:t>oncologia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9900"/>
                </a:solidFill>
              </a:rPr>
              <a:t>IOR</a:t>
            </a:r>
            <a:r>
              <a:rPr lang="en-US" dirty="0" smtClean="0"/>
              <a:t>)</a:t>
            </a:r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Ricerca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fondamentale</a:t>
            </a:r>
            <a:r>
              <a:rPr lang="en-US" sz="2000" dirty="0" smtClean="0">
                <a:solidFill>
                  <a:srgbClr val="000000"/>
                </a:solidFill>
              </a:rPr>
              <a:t> in </a:t>
            </a:r>
            <a:r>
              <a:rPr lang="en-US" sz="2000" dirty="0" err="1" smtClean="0">
                <a:solidFill>
                  <a:srgbClr val="000000"/>
                </a:solidFill>
              </a:rPr>
              <a:t>biomedicina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712788" indent="-360363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</a:rPr>
              <a:t>Immunologia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smtClean="0">
                <a:solidFill>
                  <a:srgbClr val="FF9900"/>
                </a:solidFill>
              </a:rPr>
              <a:t>IRB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 err="1" smtClean="0">
                <a:solidFill>
                  <a:srgbClr val="000000"/>
                </a:solidFill>
              </a:rPr>
              <a:t>oncologia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smtClean="0">
                <a:solidFill>
                  <a:srgbClr val="FF9900"/>
                </a:solidFill>
              </a:rPr>
              <a:t>IOR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712788" indent="-360363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</a:rPr>
              <a:t>metodi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computazionali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d’avanguardia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smtClean="0">
                <a:solidFill>
                  <a:srgbClr val="FF9900"/>
                </a:solidFill>
              </a:rPr>
              <a:t>ICS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FF9900"/>
                </a:solidFill>
              </a:rPr>
              <a:t>CSCS</a:t>
            </a:r>
            <a:r>
              <a:rPr lang="en-US" dirty="0" smtClean="0">
                <a:solidFill>
                  <a:srgbClr val="000000"/>
                </a:solidFill>
              </a:rPr>
              <a:t>) per </a:t>
            </a:r>
            <a:r>
              <a:rPr lang="en-US" dirty="0" err="1" smtClean="0">
                <a:solidFill>
                  <a:srgbClr val="000000"/>
                </a:solidFill>
              </a:rPr>
              <a:t>simulazioni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numeriche</a:t>
            </a:r>
            <a:r>
              <a:rPr lang="en-US" dirty="0" smtClean="0">
                <a:solidFill>
                  <a:srgbClr val="000000"/>
                </a:solidFill>
              </a:rPr>
              <a:t> in </a:t>
            </a:r>
            <a:r>
              <a:rPr lang="en-US" dirty="0" err="1" smtClean="0">
                <a:solidFill>
                  <a:srgbClr val="000000"/>
                </a:solidFill>
              </a:rPr>
              <a:t>biologia</a:t>
            </a:r>
            <a:r>
              <a:rPr lang="en-US" dirty="0" smtClean="0">
                <a:solidFill>
                  <a:srgbClr val="000000"/>
                </a:solidFill>
              </a:rPr>
              <a:t> (design di </a:t>
            </a:r>
            <a:r>
              <a:rPr lang="en-US" dirty="0" err="1" smtClean="0">
                <a:solidFill>
                  <a:srgbClr val="000000"/>
                </a:solidFill>
              </a:rPr>
              <a:t>farmaci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ripiegamento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proteine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…), </a:t>
            </a:r>
            <a:r>
              <a:rPr lang="en-US" dirty="0" err="1" smtClean="0">
                <a:solidFill>
                  <a:srgbClr val="000000"/>
                </a:solidFill>
              </a:rPr>
              <a:t>cardiologia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smtClean="0">
                <a:solidFill>
                  <a:srgbClr val="FF9900"/>
                </a:solidFill>
              </a:rPr>
              <a:t>CCT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 err="1" smtClean="0">
                <a:solidFill>
                  <a:srgbClr val="000000"/>
                </a:solidFill>
              </a:rPr>
              <a:t>bioingegneria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biomeccanica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emodinamica</a:t>
            </a:r>
            <a:r>
              <a:rPr lang="en-US" dirty="0" smtClean="0">
                <a:solidFill>
                  <a:srgbClr val="000000"/>
                </a:solidFill>
              </a:rPr>
              <a:t>, …</a:t>
            </a:r>
          </a:p>
          <a:p>
            <a:pPr marL="360363" indent="-36036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Potenziali</a:t>
            </a:r>
            <a:r>
              <a:rPr lang="en-US" sz="2000" dirty="0" smtClean="0">
                <a:solidFill>
                  <a:srgbClr val="000000"/>
                </a:solidFill>
              </a:rPr>
              <a:t> future “new entries”: </a:t>
            </a:r>
            <a:r>
              <a:rPr lang="en-US" dirty="0" err="1" smtClean="0">
                <a:solidFill>
                  <a:srgbClr val="000000"/>
                </a:solidFill>
              </a:rPr>
              <a:t>Neurocentro</a:t>
            </a:r>
            <a:r>
              <a:rPr lang="en-US" dirty="0" smtClean="0">
                <a:solidFill>
                  <a:srgbClr val="000000"/>
                </a:solidFill>
              </a:rPr>
              <a:t>, SIRM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4352" y="1014926"/>
            <a:ext cx="8350136" cy="536414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000" kern="0" dirty="0" smtClean="0">
                <a:solidFill>
                  <a:srgbClr val="FF9900"/>
                </a:solidFill>
              </a:rPr>
              <a:t>La FSBM </a:t>
            </a:r>
            <a:r>
              <a:rPr lang="en-US" sz="3000" kern="0" dirty="0" err="1" smtClean="0">
                <a:solidFill>
                  <a:srgbClr val="FF9900"/>
                </a:solidFill>
              </a:rPr>
              <a:t>oggi</a:t>
            </a:r>
            <a:endParaRPr lang="en-US" sz="3000" kern="0" dirty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1836" y="3255268"/>
            <a:ext cx="2377405" cy="64633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i="1" dirty="0" err="1"/>
              <a:t>a</a:t>
            </a:r>
            <a:r>
              <a:rPr lang="fr-CH" i="1" dirty="0" err="1" smtClean="0"/>
              <a:t>cademic</a:t>
            </a:r>
            <a:r>
              <a:rPr lang="fr-CH" i="1" dirty="0" smtClean="0"/>
              <a:t> </a:t>
            </a:r>
            <a:r>
              <a:rPr lang="fr-CH" i="1" dirty="0" err="1" smtClean="0"/>
              <a:t>integration</a:t>
            </a:r>
            <a:r>
              <a:rPr lang="fr-CH" i="1" dirty="0" smtClean="0"/>
              <a:t> admin. </a:t>
            </a:r>
            <a:r>
              <a:rPr lang="fr-CH" i="1" dirty="0" err="1"/>
              <a:t>a</a:t>
            </a:r>
            <a:r>
              <a:rPr lang="fr-CH" i="1" dirty="0" err="1" smtClean="0"/>
              <a:t>utonomy</a:t>
            </a:r>
            <a:r>
              <a:rPr lang="fr-CH" i="1" dirty="0" smtClean="0"/>
              <a:t> </a:t>
            </a:r>
            <a:endParaRPr lang="it-CH" i="1" dirty="0"/>
          </a:p>
        </p:txBody>
      </p:sp>
    </p:spTree>
    <p:extLst>
      <p:ext uri="{BB962C8B-B14F-4D97-AF65-F5344CB8AC3E}">
        <p14:creationId xmlns:p14="http://schemas.microsoft.com/office/powerpoint/2010/main" val="17114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00392" y="6226175"/>
            <a:ext cx="510208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58F59-1C9A-43B7-B6C5-E853BA301655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3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4353" y="1009399"/>
            <a:ext cx="7931066" cy="692150"/>
          </a:xfrm>
          <a:prstGeom prst="rect">
            <a:avLst/>
          </a:prstGeom>
        </p:spPr>
        <p:txBody>
          <a:bodyPr/>
          <a:lstStyle/>
          <a:p>
            <a:pPr defTabSz="457200" eaLnBrk="0" hangingPunct="0">
              <a:defRPr/>
            </a:pPr>
            <a:endParaRPr lang="it-CH" kern="0" dirty="0"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3" y="1018672"/>
            <a:ext cx="2768867" cy="392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06" y="1018672"/>
            <a:ext cx="2768868" cy="392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" y="4943475"/>
            <a:ext cx="7795326" cy="127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3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00392" y="6226175"/>
            <a:ext cx="510208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58F59-1C9A-43B7-B6C5-E853BA301655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4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4353" y="1009399"/>
            <a:ext cx="7931066" cy="692150"/>
          </a:xfrm>
          <a:prstGeom prst="rect">
            <a:avLst/>
          </a:prstGeom>
        </p:spPr>
        <p:txBody>
          <a:bodyPr/>
          <a:lstStyle/>
          <a:p>
            <a:pPr defTabSz="457200" eaLnBrk="0" hangingPunct="0">
              <a:defRPr/>
            </a:pPr>
            <a:endParaRPr lang="it-CH" kern="0" dirty="0">
              <a:solidFill>
                <a:srgbClr val="FF99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4352" y="1014926"/>
            <a:ext cx="8529648" cy="536414"/>
          </a:xfrm>
          <a:prstGeom prst="rect">
            <a:avLst/>
          </a:prstGeom>
        </p:spPr>
        <p:txBody>
          <a:bodyPr/>
          <a:lstStyle/>
          <a:p>
            <a:pPr marL="542925" indent="-361950" defTabSz="457200" eaLnBrk="0" hangingPunct="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/>
              <a:t>Comitato </a:t>
            </a:r>
            <a:r>
              <a:rPr lang="en-US" sz="2000" kern="0" dirty="0" err="1" smtClean="0"/>
              <a:t>costituente</a:t>
            </a:r>
            <a:r>
              <a:rPr lang="en-US" sz="2000" kern="0" dirty="0" smtClean="0"/>
              <a:t> (</a:t>
            </a:r>
            <a:r>
              <a:rPr lang="en-US" kern="0" dirty="0" err="1" smtClean="0"/>
              <a:t>dipende</a:t>
            </a:r>
            <a:r>
              <a:rPr lang="en-US" kern="0" dirty="0" smtClean="0"/>
              <a:t> </a:t>
            </a:r>
            <a:r>
              <a:rPr lang="en-US" kern="0" dirty="0" err="1" smtClean="0"/>
              <a:t>direttamente</a:t>
            </a:r>
            <a:r>
              <a:rPr lang="en-US" kern="0" dirty="0" smtClean="0"/>
              <a:t> dal </a:t>
            </a:r>
            <a:r>
              <a:rPr lang="en-US" kern="0" dirty="0" err="1" smtClean="0"/>
              <a:t>Consiglio</a:t>
            </a:r>
            <a:r>
              <a:rPr lang="en-US" kern="0" dirty="0" smtClean="0"/>
              <a:t> </a:t>
            </a:r>
            <a:r>
              <a:rPr lang="en-US" kern="0" dirty="0" err="1" smtClean="0"/>
              <a:t>dell’USI</a:t>
            </a:r>
            <a:r>
              <a:rPr lang="en-US" kern="0" dirty="0" smtClean="0"/>
              <a:t>)</a:t>
            </a:r>
            <a:endParaRPr lang="en-US" sz="2000" kern="0" dirty="0" smtClean="0"/>
          </a:p>
          <a:p>
            <a:pPr marL="542925" defTabSz="457200" eaLnBrk="0" hangingPunct="0">
              <a:lnSpc>
                <a:spcPts val="2500"/>
              </a:lnSpc>
              <a:defRPr/>
            </a:pPr>
            <a:r>
              <a:rPr lang="en-US" kern="0" dirty="0" smtClean="0"/>
              <a:t>Prof. Dr. med. Mario Bianchetti, </a:t>
            </a:r>
            <a:r>
              <a:rPr lang="en-US" kern="0" dirty="0" err="1" smtClean="0"/>
              <a:t>decano</a:t>
            </a:r>
            <a:r>
              <a:rPr lang="en-US" kern="0" dirty="0" smtClean="0"/>
              <a:t> FSBM (chair)</a:t>
            </a:r>
          </a:p>
          <a:p>
            <a:pPr marL="542925" defTabSz="457200" eaLnBrk="0" hangingPunct="0">
              <a:lnSpc>
                <a:spcPts val="2500"/>
              </a:lnSpc>
              <a:defRPr/>
            </a:pPr>
            <a:r>
              <a:rPr lang="en-US" kern="0" dirty="0" smtClean="0"/>
              <a:t>Prof. Dr. med. Ludwig </a:t>
            </a:r>
            <a:r>
              <a:rPr lang="en-US" kern="0" dirty="0" err="1" smtClean="0"/>
              <a:t>Kappos</a:t>
            </a:r>
            <a:r>
              <a:rPr lang="en-US" kern="0" dirty="0" smtClean="0"/>
              <a:t>, </a:t>
            </a:r>
            <a:r>
              <a:rPr lang="en-US" kern="0" dirty="0" err="1" smtClean="0"/>
              <a:t>Neurologia</a:t>
            </a:r>
            <a:r>
              <a:rPr lang="en-US" kern="0" dirty="0" smtClean="0"/>
              <a:t>, </a:t>
            </a:r>
            <a:r>
              <a:rPr lang="en-US" kern="0" dirty="0" err="1" smtClean="0"/>
              <a:t>UniBAS</a:t>
            </a:r>
            <a:endParaRPr lang="en-US" kern="0" dirty="0" smtClean="0"/>
          </a:p>
          <a:p>
            <a:pPr marL="542925" defTabSz="457200" eaLnBrk="0" hangingPunct="0">
              <a:lnSpc>
                <a:spcPts val="2500"/>
              </a:lnSpc>
              <a:defRPr/>
            </a:pPr>
            <a:r>
              <a:rPr lang="it-CH" dirty="0"/>
              <a:t>Prof. Dr. </a:t>
            </a:r>
            <a:r>
              <a:rPr lang="it-CH" dirty="0" err="1"/>
              <a:t>med</a:t>
            </a:r>
            <a:r>
              <a:rPr lang="it-CH" dirty="0"/>
              <a:t>. Luigi </a:t>
            </a:r>
            <a:r>
              <a:rPr lang="it-CH" dirty="0" smtClean="0"/>
              <a:t>Mariani, Neurochirurgia, </a:t>
            </a:r>
            <a:r>
              <a:rPr lang="it-CH" dirty="0" err="1" smtClean="0"/>
              <a:t>UniBAS</a:t>
            </a:r>
            <a:r>
              <a:rPr lang="it-CH" dirty="0" smtClean="0"/>
              <a:t> (</a:t>
            </a:r>
            <a:r>
              <a:rPr lang="fr-CH" dirty="0" err="1" smtClean="0"/>
              <a:t>rappresentante</a:t>
            </a:r>
            <a:r>
              <a:rPr lang="fr-CH" dirty="0" smtClean="0"/>
              <a:t> EOC)</a:t>
            </a:r>
          </a:p>
          <a:p>
            <a:pPr marL="542925" defTabSz="457200" eaLnBrk="0" hangingPunct="0">
              <a:lnSpc>
                <a:spcPts val="2500"/>
              </a:lnSpc>
              <a:defRPr/>
            </a:pPr>
            <a:r>
              <a:rPr lang="fr-CH" kern="0" dirty="0" smtClean="0"/>
              <a:t>Prof. Dr. Christian Wolfrum, D-HEST, ETH, Zürich </a:t>
            </a:r>
          </a:p>
          <a:p>
            <a:pPr marL="542925" defTabSz="457200" eaLnBrk="0" hangingPunct="0">
              <a:lnSpc>
                <a:spcPts val="2500"/>
              </a:lnSpc>
              <a:defRPr/>
            </a:pPr>
            <a:r>
              <a:rPr lang="fr-CH" kern="0" dirty="0" smtClean="0"/>
              <a:t>Prof. Dr. </a:t>
            </a:r>
            <a:r>
              <a:rPr lang="fr-CH" kern="0" dirty="0" err="1" smtClean="0"/>
              <a:t>med</a:t>
            </a:r>
            <a:r>
              <a:rPr lang="fr-CH" kern="0" dirty="0" smtClean="0"/>
              <a:t>. Thomas Zeltner, </a:t>
            </a:r>
            <a:r>
              <a:rPr lang="fr-CH" kern="0" dirty="0" err="1" smtClean="0"/>
              <a:t>già</a:t>
            </a:r>
            <a:r>
              <a:rPr lang="fr-CH" kern="0" dirty="0"/>
              <a:t> </a:t>
            </a:r>
            <a:r>
              <a:rPr lang="fr-CH" kern="0" dirty="0" err="1" smtClean="0"/>
              <a:t>direttore</a:t>
            </a:r>
            <a:r>
              <a:rPr lang="fr-CH" kern="0" dirty="0" smtClean="0"/>
              <a:t> BAG</a:t>
            </a:r>
            <a:endParaRPr lang="en-US" kern="0" dirty="0"/>
          </a:p>
          <a:p>
            <a:pPr marL="542925" defTabSz="457200" eaLnBrk="0" hangingPunct="0">
              <a:lnSpc>
                <a:spcPts val="2500"/>
              </a:lnSpc>
              <a:spcAft>
                <a:spcPts val="1200"/>
              </a:spcAft>
              <a:defRPr/>
            </a:pPr>
            <a:r>
              <a:rPr lang="en-US" dirty="0" smtClean="0"/>
              <a:t>Prof</a:t>
            </a:r>
            <a:r>
              <a:rPr lang="en-US" dirty="0"/>
              <a:t>. Dr. med. N.N., </a:t>
            </a:r>
            <a:r>
              <a:rPr lang="en-US" dirty="0" smtClean="0"/>
              <a:t>UZH</a:t>
            </a:r>
          </a:p>
          <a:p>
            <a:pPr marL="542925" defTabSz="457200" eaLnBrk="0" hangingPunct="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2000" i="1" dirty="0" err="1" smtClean="0"/>
              <a:t>Compiti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principali</a:t>
            </a:r>
            <a:r>
              <a:rPr lang="en-US" sz="2000" dirty="0" smtClean="0"/>
              <a:t>: </a:t>
            </a:r>
          </a:p>
          <a:p>
            <a:pPr marL="885825" indent="-342900" defTabSz="457200" eaLnBrk="0" hangingPunct="0">
              <a:lnSpc>
                <a:spcPts val="2500"/>
              </a:lnSpc>
              <a:buFont typeface="Wingdings" panose="05000000000000000000" pitchFamily="2" charset="2"/>
              <a:buChar char="Ø"/>
              <a:defRPr/>
            </a:pPr>
            <a:r>
              <a:rPr lang="it-CH" dirty="0"/>
              <a:t>c</a:t>
            </a:r>
            <a:r>
              <a:rPr lang="it-CH" dirty="0" smtClean="0"/>
              <a:t>ollaborazioni accademiche e convenzioni con ETH e università partner</a:t>
            </a:r>
          </a:p>
          <a:p>
            <a:pPr marL="885825" indent="-342900" defTabSz="457200" eaLnBrk="0" hangingPunct="0">
              <a:lnSpc>
                <a:spcPts val="2500"/>
              </a:lnSpc>
              <a:buFont typeface="Wingdings" panose="05000000000000000000" pitchFamily="2" charset="2"/>
              <a:buChar char="Ø"/>
              <a:defRPr/>
            </a:pPr>
            <a:r>
              <a:rPr lang="it-CH" dirty="0"/>
              <a:t>d</a:t>
            </a:r>
            <a:r>
              <a:rPr lang="it-CH" dirty="0" smtClean="0"/>
              <a:t>efinizione del programma e del piano di studio </a:t>
            </a:r>
          </a:p>
          <a:p>
            <a:pPr marL="885825" indent="-342900" defTabSz="457200" eaLnBrk="0" hangingPunct="0">
              <a:lnSpc>
                <a:spcPts val="2500"/>
              </a:lnSpc>
              <a:buFont typeface="Wingdings" panose="05000000000000000000" pitchFamily="2" charset="2"/>
              <a:buChar char="Ø"/>
              <a:defRPr/>
            </a:pPr>
            <a:r>
              <a:rPr lang="it-CH" dirty="0"/>
              <a:t>p</a:t>
            </a:r>
            <a:r>
              <a:rPr lang="it-CH" dirty="0" smtClean="0"/>
              <a:t>rofili e bandi di concorso per professori</a:t>
            </a:r>
          </a:p>
          <a:p>
            <a:pPr marL="885825" indent="-342900" defTabSz="457200" eaLnBrk="0" hangingPunct="0">
              <a:lnSpc>
                <a:spcPts val="2500"/>
              </a:lnSpc>
              <a:buFont typeface="Wingdings" panose="05000000000000000000" pitchFamily="2" charset="2"/>
              <a:buChar char="Ø"/>
              <a:defRPr/>
            </a:pPr>
            <a:r>
              <a:rPr lang="it-CH" dirty="0"/>
              <a:t>c</a:t>
            </a:r>
            <a:r>
              <a:rPr lang="it-CH" dirty="0" smtClean="0"/>
              <a:t>ollaborazioni con gli organi federali (UFSP), </a:t>
            </a:r>
            <a:r>
              <a:rPr lang="it-CH" dirty="0"/>
              <a:t>in </a:t>
            </a:r>
            <a:r>
              <a:rPr lang="it-CH" dirty="0" smtClean="0"/>
              <a:t>particolare con il  Consiglio svizzero di accreditamento (CSA) e l’AAQ</a:t>
            </a:r>
          </a:p>
          <a:p>
            <a:pPr marL="885825" indent="-342900" defTabSz="457200" eaLnBrk="0" hangingPunct="0">
              <a:lnSpc>
                <a:spcPts val="2500"/>
              </a:lnSpc>
              <a:buFont typeface="Wingdings" panose="05000000000000000000" pitchFamily="2" charset="2"/>
              <a:buChar char="Ø"/>
              <a:defRPr/>
            </a:pPr>
            <a:r>
              <a:rPr lang="it-CH" dirty="0" smtClean="0"/>
              <a:t>organizzazione dell’Istituto di medicina umana, Statuto della FSBM</a:t>
            </a:r>
            <a:r>
              <a:rPr lang="it-CH" sz="2000" dirty="0"/>
              <a:t/>
            </a:r>
            <a:br>
              <a:rPr lang="it-CH" sz="2000" dirty="0"/>
            </a:br>
            <a:r>
              <a:rPr lang="it-CH" sz="2000" dirty="0"/>
              <a:t/>
            </a:r>
            <a:br>
              <a:rPr lang="it-CH" sz="2000" dirty="0"/>
            </a:br>
            <a:r>
              <a:rPr lang="it-CH" sz="2000" dirty="0"/>
              <a:t/>
            </a:r>
            <a:br>
              <a:rPr lang="it-CH" sz="2000" dirty="0"/>
            </a:br>
            <a:endParaRPr lang="it-CH" sz="2000" dirty="0"/>
          </a:p>
          <a:p>
            <a:pPr marL="180975" defTabSz="457200" eaLnBrk="0" hangingPunct="0">
              <a:defRPr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9661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00392" y="6226175"/>
            <a:ext cx="510208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58F59-1C9A-43B7-B6C5-E853BA301655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5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4353" y="1009399"/>
            <a:ext cx="7931066" cy="6921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it-CH" kern="0" dirty="0">
              <a:solidFill>
                <a:srgbClr val="FF9900"/>
              </a:solidFill>
              <a:latin typeface="Arial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4353" y="1020374"/>
            <a:ext cx="7931066" cy="69215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kern="0" dirty="0" err="1">
                <a:solidFill>
                  <a:srgbClr val="FF9900"/>
                </a:solidFill>
              </a:rPr>
              <a:t>T</a:t>
            </a:r>
            <a:r>
              <a:rPr lang="en-US" sz="3000" kern="0" dirty="0" err="1" smtClean="0">
                <a:solidFill>
                  <a:srgbClr val="FF9900"/>
                </a:solidFill>
              </a:rPr>
              <a:t>endenze</a:t>
            </a:r>
            <a:r>
              <a:rPr lang="en-US" sz="3000" kern="0" dirty="0" smtClean="0">
                <a:solidFill>
                  <a:srgbClr val="FF9900"/>
                </a:solidFill>
              </a:rPr>
              <a:t> </a:t>
            </a:r>
            <a:r>
              <a:rPr lang="en-US" sz="3000" kern="0" dirty="0" err="1" smtClean="0">
                <a:solidFill>
                  <a:srgbClr val="FF9900"/>
                </a:solidFill>
              </a:rPr>
              <a:t>attuali</a:t>
            </a:r>
            <a:r>
              <a:rPr lang="en-US" sz="3000" kern="0" dirty="0" smtClean="0">
                <a:solidFill>
                  <a:srgbClr val="FF9900"/>
                </a:solidFill>
              </a:rPr>
              <a:t> e future in </a:t>
            </a:r>
            <a:r>
              <a:rPr lang="en-US" sz="3000" kern="0" dirty="0" err="1" smtClean="0">
                <a:solidFill>
                  <a:srgbClr val="FF9900"/>
                </a:solidFill>
              </a:rPr>
              <a:t>medicina</a:t>
            </a:r>
            <a:endParaRPr lang="en-US" sz="3000" kern="0" dirty="0">
              <a:solidFill>
                <a:srgbClr val="FF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872" y="1700808"/>
            <a:ext cx="84674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i="1" dirty="0" smtClean="0"/>
              <a:t>Verso la </a:t>
            </a:r>
            <a:r>
              <a:rPr lang="en-US" sz="2000" i="1" dirty="0" err="1" smtClean="0"/>
              <a:t>medicina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personalizzata</a:t>
            </a:r>
            <a:endParaRPr lang="en-US" sz="2000" i="1" dirty="0" smtClean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Diagnosi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terapie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trattamenti</a:t>
            </a:r>
            <a:r>
              <a:rPr lang="en-US" sz="2000" i="1" dirty="0" smtClean="0"/>
              <a:t>, </a:t>
            </a:r>
            <a:r>
              <a:rPr lang="en-US" sz="2000" dirty="0" smtClean="0"/>
              <a:t>…</a:t>
            </a:r>
          </a:p>
          <a:p>
            <a:pPr marL="685800" indent="-3365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d</a:t>
            </a:r>
            <a:r>
              <a:rPr lang="en-US" dirty="0" err="1" smtClean="0"/>
              <a:t>ipendono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da </a:t>
            </a:r>
            <a:r>
              <a:rPr lang="en-US" dirty="0" err="1" smtClean="0"/>
              <a:t>rapidi</a:t>
            </a:r>
            <a:r>
              <a:rPr lang="en-US" dirty="0" smtClean="0"/>
              <a:t> </a:t>
            </a:r>
            <a:r>
              <a:rPr lang="en-US" dirty="0" err="1" smtClean="0"/>
              <a:t>sviluppi</a:t>
            </a:r>
            <a:r>
              <a:rPr lang="en-US" dirty="0" smtClean="0"/>
              <a:t> </a:t>
            </a:r>
            <a:r>
              <a:rPr lang="en-US" dirty="0" err="1" smtClean="0"/>
              <a:t>scientifici</a:t>
            </a:r>
            <a:r>
              <a:rPr lang="en-US" dirty="0" smtClean="0"/>
              <a:t> e </a:t>
            </a:r>
            <a:r>
              <a:rPr lang="en-US" dirty="0" err="1" smtClean="0"/>
              <a:t>tecnologici</a:t>
            </a:r>
            <a:r>
              <a:rPr lang="en-US" dirty="0" smtClean="0"/>
              <a:t> in </a:t>
            </a:r>
            <a:r>
              <a:rPr lang="en-US" dirty="0" err="1" smtClean="0"/>
              <a:t>biologia</a:t>
            </a:r>
            <a:r>
              <a:rPr lang="en-US" dirty="0" smtClean="0"/>
              <a:t> </a:t>
            </a:r>
            <a:r>
              <a:rPr lang="en-US" dirty="0" err="1" smtClean="0"/>
              <a:t>molecolare</a:t>
            </a:r>
            <a:r>
              <a:rPr lang="en-US" dirty="0" smtClean="0"/>
              <a:t>, </a:t>
            </a:r>
            <a:r>
              <a:rPr lang="en-US" dirty="0" err="1" smtClean="0"/>
              <a:t>genomica</a:t>
            </a:r>
            <a:r>
              <a:rPr lang="en-US" dirty="0" smtClean="0"/>
              <a:t>, </a:t>
            </a:r>
            <a:r>
              <a:rPr lang="en-US" dirty="0" err="1" smtClean="0"/>
              <a:t>farmacologia</a:t>
            </a:r>
            <a:r>
              <a:rPr lang="en-US" dirty="0" smtClean="0"/>
              <a:t>, </a:t>
            </a:r>
            <a:r>
              <a:rPr lang="en-US" dirty="0" err="1" smtClean="0"/>
              <a:t>informatica</a:t>
            </a:r>
            <a:r>
              <a:rPr lang="en-US" dirty="0" smtClean="0"/>
              <a:t>, </a:t>
            </a:r>
            <a:r>
              <a:rPr lang="en-US" dirty="0" err="1" smtClean="0"/>
              <a:t>scienze</a:t>
            </a:r>
            <a:r>
              <a:rPr lang="en-US" dirty="0" smtClean="0"/>
              <a:t> </a:t>
            </a:r>
            <a:r>
              <a:rPr lang="en-US" dirty="0" err="1" smtClean="0"/>
              <a:t>computazionali</a:t>
            </a:r>
            <a:r>
              <a:rPr lang="en-US" dirty="0" smtClean="0"/>
              <a:t>, </a:t>
            </a:r>
            <a:r>
              <a:rPr lang="en-US" dirty="0" err="1" smtClean="0"/>
              <a:t>simulazioni</a:t>
            </a:r>
            <a:r>
              <a:rPr lang="en-US" dirty="0" smtClean="0"/>
              <a:t> </a:t>
            </a:r>
            <a:r>
              <a:rPr lang="en-US" dirty="0" err="1" smtClean="0"/>
              <a:t>numeriche</a:t>
            </a:r>
            <a:r>
              <a:rPr lang="en-US" dirty="0" smtClean="0"/>
              <a:t> “in </a:t>
            </a:r>
            <a:r>
              <a:rPr lang="en-US" dirty="0" err="1" smtClean="0"/>
              <a:t>silico</a:t>
            </a:r>
            <a:r>
              <a:rPr lang="en-US" dirty="0" smtClean="0"/>
              <a:t>”, </a:t>
            </a:r>
            <a:r>
              <a:rPr lang="en-US" dirty="0" err="1" smtClean="0"/>
              <a:t>robotica</a:t>
            </a:r>
            <a:r>
              <a:rPr lang="en-US" dirty="0" smtClean="0"/>
              <a:t>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52" y="3379455"/>
            <a:ext cx="81369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Conseguenze</a:t>
            </a:r>
            <a:r>
              <a:rPr lang="en-US" sz="2000" dirty="0" smtClean="0"/>
              <a:t>: </a:t>
            </a:r>
          </a:p>
          <a:p>
            <a:pPr marL="361950" indent="-361950">
              <a:spcBef>
                <a:spcPts val="1200"/>
              </a:spcBef>
            </a:pPr>
            <a:r>
              <a:rPr lang="en-US" dirty="0" smtClean="0"/>
              <a:t>	</a:t>
            </a:r>
            <a:r>
              <a:rPr lang="en-US" dirty="0" err="1" smtClean="0"/>
              <a:t>il</a:t>
            </a:r>
            <a:r>
              <a:rPr lang="en-US" dirty="0" smtClean="0"/>
              <a:t> medico del XXI </a:t>
            </a:r>
            <a:r>
              <a:rPr lang="en-US" dirty="0" err="1" smtClean="0"/>
              <a:t>secolo</a:t>
            </a:r>
            <a:r>
              <a:rPr lang="en-US" dirty="0" smtClean="0"/>
              <a:t> </a:t>
            </a:r>
            <a:r>
              <a:rPr lang="en-US" dirty="0" err="1" smtClean="0"/>
              <a:t>richiede</a:t>
            </a:r>
            <a:r>
              <a:rPr lang="en-US" dirty="0" smtClean="0"/>
              <a:t> un </a:t>
            </a:r>
            <a:r>
              <a:rPr lang="en-US" dirty="0" err="1" smtClean="0"/>
              <a:t>adeguato</a:t>
            </a:r>
            <a:r>
              <a:rPr lang="en-US" dirty="0" smtClean="0"/>
              <a:t> “background” in </a:t>
            </a:r>
            <a:r>
              <a:rPr lang="en-US" dirty="0" err="1" smtClean="0"/>
              <a:t>scienze</a:t>
            </a:r>
            <a:r>
              <a:rPr lang="en-US" dirty="0" smtClean="0"/>
              <a:t> </a:t>
            </a:r>
            <a:r>
              <a:rPr lang="en-US" dirty="0" err="1" smtClean="0"/>
              <a:t>naturali</a:t>
            </a:r>
            <a:r>
              <a:rPr lang="en-US" dirty="0" smtClean="0"/>
              <a:t> e </a:t>
            </a:r>
            <a:r>
              <a:rPr lang="en-US" dirty="0" err="1" smtClean="0"/>
              <a:t>tecnologia</a:t>
            </a:r>
            <a:r>
              <a:rPr lang="en-US" dirty="0" smtClean="0"/>
              <a:t> </a:t>
            </a:r>
          </a:p>
          <a:p>
            <a:pPr marL="714375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FF9933"/>
                </a:solidFill>
              </a:rPr>
              <a:t>essenziale</a:t>
            </a:r>
            <a:r>
              <a:rPr lang="en-US" dirty="0" smtClean="0"/>
              <a:t> per </a:t>
            </a:r>
            <a:r>
              <a:rPr lang="en-US" dirty="0" err="1" smtClean="0"/>
              <a:t>medici</a:t>
            </a:r>
            <a:r>
              <a:rPr lang="en-US" dirty="0" smtClean="0"/>
              <a:t> </a:t>
            </a:r>
            <a:r>
              <a:rPr lang="en-US" dirty="0" err="1" smtClean="0"/>
              <a:t>orientati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 (</a:t>
            </a:r>
            <a:r>
              <a:rPr lang="en-US" dirty="0" err="1" smtClean="0"/>
              <a:t>translazionale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clinica</a:t>
            </a:r>
            <a:r>
              <a:rPr lang="en-US" dirty="0" smtClean="0"/>
              <a:t>)</a:t>
            </a:r>
          </a:p>
          <a:p>
            <a:pPr marL="714375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9933"/>
                </a:solidFill>
              </a:rPr>
              <a:t>u</a:t>
            </a:r>
            <a:r>
              <a:rPr lang="en-US" dirty="0" smtClean="0">
                <a:solidFill>
                  <a:srgbClr val="FF9933"/>
                </a:solidFill>
              </a:rPr>
              <a:t>tile </a:t>
            </a:r>
            <a:r>
              <a:rPr lang="en-US" dirty="0" smtClean="0"/>
              <a:t>per </a:t>
            </a:r>
            <a:r>
              <a:rPr lang="en-US" dirty="0" err="1" smtClean="0"/>
              <a:t>migliorare</a:t>
            </a:r>
            <a:r>
              <a:rPr lang="en-US" dirty="0" smtClean="0"/>
              <a:t> e </a:t>
            </a:r>
            <a:r>
              <a:rPr lang="en-US" dirty="0" err="1" smtClean="0"/>
              <a:t>estendere</a:t>
            </a:r>
            <a:r>
              <a:rPr lang="en-US" dirty="0" smtClean="0"/>
              <a:t> le </a:t>
            </a:r>
            <a:r>
              <a:rPr lang="en-US" dirty="0" err="1" smtClean="0"/>
              <a:t>conoscenze</a:t>
            </a:r>
            <a:r>
              <a:rPr lang="en-US" dirty="0" smtClean="0"/>
              <a:t> di base di </a:t>
            </a:r>
            <a:r>
              <a:rPr lang="en-US" dirty="0" smtClean="0">
                <a:solidFill>
                  <a:srgbClr val="FF9933"/>
                </a:solidFill>
              </a:rPr>
              <a:t>tutti</a:t>
            </a:r>
            <a:r>
              <a:rPr lang="en-US" dirty="0" smtClean="0"/>
              <a:t> i </a:t>
            </a:r>
            <a:r>
              <a:rPr lang="en-US" dirty="0" err="1" smtClean="0"/>
              <a:t>futuri</a:t>
            </a:r>
            <a:r>
              <a:rPr lang="en-US" dirty="0" smtClean="0"/>
              <a:t> </a:t>
            </a:r>
            <a:r>
              <a:rPr lang="en-US" dirty="0" err="1" smtClean="0"/>
              <a:t>medici</a:t>
            </a:r>
            <a:r>
              <a:rPr lang="en-US" dirty="0" smtClean="0"/>
              <a:t> («</a:t>
            </a:r>
            <a:r>
              <a:rPr lang="en-US" i="1" dirty="0" smtClean="0"/>
              <a:t>dal medico di </a:t>
            </a:r>
            <a:r>
              <a:rPr lang="en-US" i="1" dirty="0" err="1" smtClean="0"/>
              <a:t>famiglia</a:t>
            </a:r>
            <a:r>
              <a:rPr lang="en-US" i="1" dirty="0" smtClean="0"/>
              <a:t> </a:t>
            </a:r>
            <a:r>
              <a:rPr lang="en-US" i="1" dirty="0" err="1" smtClean="0"/>
              <a:t>allo</a:t>
            </a:r>
            <a:r>
              <a:rPr lang="en-US" i="1" dirty="0" smtClean="0"/>
              <a:t> </a:t>
            </a:r>
            <a:r>
              <a:rPr lang="en-US" i="1" dirty="0" err="1" smtClean="0"/>
              <a:t>specialista</a:t>
            </a:r>
            <a:r>
              <a:rPr lang="en-US" dirty="0" smtClean="0"/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42510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00392" y="6226175"/>
            <a:ext cx="510208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58F59-1C9A-43B7-B6C5-E853BA301655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6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4353" y="1009399"/>
            <a:ext cx="7931066" cy="692150"/>
          </a:xfrm>
          <a:prstGeom prst="rect">
            <a:avLst/>
          </a:prstGeom>
        </p:spPr>
        <p:txBody>
          <a:bodyPr/>
          <a:lstStyle/>
          <a:p>
            <a:pPr defTabSz="457200" eaLnBrk="0" hangingPunct="0">
              <a:defRPr/>
            </a:pPr>
            <a:endParaRPr lang="it-CH" kern="0" dirty="0">
              <a:solidFill>
                <a:srgbClr val="FF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872" y="1628800"/>
            <a:ext cx="853860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CH" sz="2000" dirty="0" err="1" smtClean="0">
                <a:solidFill>
                  <a:srgbClr val="000000"/>
                </a:solidFill>
              </a:rPr>
              <a:t>Ricerca</a:t>
            </a:r>
            <a:r>
              <a:rPr lang="fr-CH" sz="2000" dirty="0" smtClean="0">
                <a:solidFill>
                  <a:srgbClr val="000000"/>
                </a:solidFill>
              </a:rPr>
              <a:t> di un </a:t>
            </a:r>
            <a:r>
              <a:rPr lang="fr-CH" sz="2000" dirty="0" err="1" smtClean="0">
                <a:solidFill>
                  <a:srgbClr val="000000"/>
                </a:solidFill>
              </a:rPr>
              <a:t>partner</a:t>
            </a:r>
            <a:r>
              <a:rPr lang="fr-CH" sz="2000" dirty="0" smtClean="0">
                <a:solidFill>
                  <a:srgbClr val="000000"/>
                </a:solidFill>
              </a:rPr>
              <a:t> </a:t>
            </a:r>
            <a:r>
              <a:rPr lang="fr-CH" sz="2000" dirty="0" err="1" smtClean="0">
                <a:solidFill>
                  <a:srgbClr val="000000"/>
                </a:solidFill>
              </a:rPr>
              <a:t>universitario</a:t>
            </a:r>
            <a:r>
              <a:rPr lang="fr-CH" sz="2000" dirty="0" smtClean="0">
                <a:solidFill>
                  <a:srgbClr val="000000"/>
                </a:solidFill>
              </a:rPr>
              <a:t> per la </a:t>
            </a:r>
            <a:r>
              <a:rPr lang="fr-CH" sz="2000" dirty="0" err="1" smtClean="0">
                <a:solidFill>
                  <a:srgbClr val="000000"/>
                </a:solidFill>
              </a:rPr>
              <a:t>formazione</a:t>
            </a:r>
            <a:r>
              <a:rPr lang="fr-CH" sz="2000" dirty="0" smtClean="0">
                <a:solidFill>
                  <a:srgbClr val="000000"/>
                </a:solidFill>
              </a:rPr>
              <a:t> </a:t>
            </a:r>
            <a:r>
              <a:rPr lang="fr-CH" sz="2000" dirty="0" err="1" smtClean="0">
                <a:solidFill>
                  <a:srgbClr val="000000"/>
                </a:solidFill>
              </a:rPr>
              <a:t>Bachelor</a:t>
            </a:r>
            <a:endParaRPr lang="fr-CH" sz="2000" dirty="0" smtClean="0">
              <a:solidFill>
                <a:srgbClr val="000000"/>
              </a:solidFill>
            </a:endParaRPr>
          </a:p>
          <a:p>
            <a:pPr marL="342900" indent="-342900" defTabSz="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Partenariato</a:t>
            </a:r>
            <a:r>
              <a:rPr lang="en-US" sz="2000" dirty="0" smtClean="0">
                <a:solidFill>
                  <a:srgbClr val="000000"/>
                </a:solidFill>
              </a:rPr>
              <a:t> con </a:t>
            </a:r>
            <a:r>
              <a:rPr lang="en-US" sz="2000" dirty="0" err="1" smtClean="0">
                <a:solidFill>
                  <a:srgbClr val="000000"/>
                </a:solidFill>
              </a:rPr>
              <a:t>l’</a:t>
            </a:r>
            <a:r>
              <a:rPr lang="en-US" sz="2000" dirty="0" err="1" smtClean="0">
                <a:solidFill>
                  <a:srgbClr val="FF9900"/>
                </a:solidFill>
              </a:rPr>
              <a:t>ETH</a:t>
            </a:r>
            <a:r>
              <a:rPr lang="en-US" sz="2000" dirty="0" smtClean="0">
                <a:solidFill>
                  <a:srgbClr val="FF9900"/>
                </a:solidFill>
              </a:rPr>
              <a:t> Zurigo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con la </a:t>
            </a:r>
            <a:r>
              <a:rPr lang="en-US" dirty="0" err="1" smtClean="0">
                <a:solidFill>
                  <a:srgbClr val="000000"/>
                </a:solidFill>
              </a:rPr>
              <a:t>partecipazione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UniBAS</a:t>
            </a:r>
            <a:r>
              <a:rPr lang="en-US" dirty="0" smtClean="0">
                <a:solidFill>
                  <a:srgbClr val="000000"/>
                </a:solidFill>
              </a:rPr>
              <a:t> e UZH</a:t>
            </a:r>
            <a:r>
              <a:rPr lang="en-US" sz="2000" dirty="0" smtClean="0">
                <a:solidFill>
                  <a:srgbClr val="000000"/>
                </a:solidFill>
              </a:rPr>
              <a:t>):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727075" indent="-366713" defTabSz="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L’</a:t>
            </a:r>
            <a:r>
              <a:rPr lang="en-US" dirty="0" smtClean="0">
                <a:solidFill>
                  <a:srgbClr val="FF9900"/>
                </a:solidFill>
              </a:rPr>
              <a:t>ETH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offre</a:t>
            </a:r>
            <a:r>
              <a:rPr lang="en-US" dirty="0" smtClean="0">
                <a:solidFill>
                  <a:srgbClr val="000000"/>
                </a:solidFill>
              </a:rPr>
              <a:t> un </a:t>
            </a:r>
            <a:r>
              <a:rPr lang="en-US" dirty="0" smtClean="0">
                <a:solidFill>
                  <a:srgbClr val="FF9900"/>
                </a:solidFill>
              </a:rPr>
              <a:t>Bachelor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innovativo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d’avanguardia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smtClean="0">
                <a:solidFill>
                  <a:srgbClr val="FF9900"/>
                </a:solidFill>
              </a:rPr>
              <a:t>100</a:t>
            </a:r>
            <a:r>
              <a:rPr lang="en-US" dirty="0" smtClean="0">
                <a:solidFill>
                  <a:srgbClr val="000000"/>
                </a:solidFill>
              </a:rPr>
              <a:t> studenti (</a:t>
            </a:r>
            <a:r>
              <a:rPr lang="en-US" dirty="0" err="1" smtClean="0">
                <a:solidFill>
                  <a:srgbClr val="000000"/>
                </a:solidFill>
              </a:rPr>
              <a:t>selezionati</a:t>
            </a:r>
            <a:r>
              <a:rPr lang="en-US" dirty="0" smtClean="0">
                <a:solidFill>
                  <a:srgbClr val="000000"/>
                </a:solidFill>
              </a:rPr>
              <a:t> con </a:t>
            </a:r>
            <a:r>
              <a:rPr lang="en-US" dirty="0" err="1" smtClean="0">
                <a:solidFill>
                  <a:srgbClr val="000000"/>
                </a:solidFill>
              </a:rPr>
              <a:t>il</a:t>
            </a:r>
            <a:r>
              <a:rPr lang="en-US" dirty="0" smtClean="0">
                <a:solidFill>
                  <a:srgbClr val="000000"/>
                </a:solidFill>
              </a:rPr>
              <a:t> test </a:t>
            </a:r>
            <a:r>
              <a:rPr lang="en-US" dirty="0" err="1" smtClean="0">
                <a:solidFill>
                  <a:srgbClr val="000000"/>
                </a:solidFill>
              </a:rPr>
              <a:t>attitudinale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9900"/>
                </a:solidFill>
              </a:rPr>
              <a:t>EMS</a:t>
            </a:r>
            <a:r>
              <a:rPr lang="en-US" dirty="0" smtClean="0">
                <a:solidFill>
                  <a:srgbClr val="000000"/>
                </a:solidFill>
              </a:rPr>
              <a:t>). </a:t>
            </a:r>
            <a:r>
              <a:rPr lang="en-US" dirty="0" err="1" smtClean="0">
                <a:solidFill>
                  <a:srgbClr val="000000"/>
                </a:solidFill>
              </a:rPr>
              <a:t>Vedi</a:t>
            </a:r>
            <a:r>
              <a:rPr lang="en-US" dirty="0" smtClean="0">
                <a:solidFill>
                  <a:srgbClr val="000000"/>
                </a:solidFill>
              </a:rPr>
              <a:t> CS 11.09.2015 </a:t>
            </a:r>
          </a:p>
          <a:p>
            <a:pPr marL="727075" indent="-366713" defTabSz="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L’ETH </a:t>
            </a:r>
            <a:r>
              <a:rPr lang="en-US" dirty="0" err="1" smtClean="0">
                <a:solidFill>
                  <a:srgbClr val="000000"/>
                </a:solidFill>
              </a:rPr>
              <a:t>risponde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rapidi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sviluppi</a:t>
            </a:r>
            <a:r>
              <a:rPr lang="en-US" dirty="0" smtClean="0">
                <a:solidFill>
                  <a:srgbClr val="000000"/>
                </a:solidFill>
              </a:rPr>
              <a:t> in campo </a:t>
            </a:r>
            <a:r>
              <a:rPr lang="en-US" dirty="0" err="1" smtClean="0">
                <a:solidFill>
                  <a:srgbClr val="000000"/>
                </a:solidFill>
              </a:rPr>
              <a:t>terapeutico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diagnostico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tecnologico</a:t>
            </a:r>
            <a:r>
              <a:rPr lang="en-US" dirty="0" smtClean="0">
                <a:solidFill>
                  <a:srgbClr val="000000"/>
                </a:solidFill>
              </a:rPr>
              <a:t>, ... con le sue </a:t>
            </a:r>
            <a:r>
              <a:rPr lang="en-US" dirty="0" err="1" smtClean="0">
                <a:solidFill>
                  <a:srgbClr val="000000"/>
                </a:solidFill>
              </a:rPr>
              <a:t>conoscenze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competenze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scientifico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tecniche</a:t>
            </a:r>
            <a:endParaRPr lang="en-US" dirty="0" smtClean="0">
              <a:solidFill>
                <a:srgbClr val="000000"/>
              </a:solidFill>
            </a:endParaRPr>
          </a:p>
          <a:p>
            <a:pPr marL="727075" indent="-366713" defTabSz="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L’</a:t>
            </a:r>
            <a:r>
              <a:rPr lang="en-US" dirty="0" smtClean="0">
                <a:solidFill>
                  <a:srgbClr val="FF9900"/>
                </a:solidFill>
              </a:rPr>
              <a:t>USI</a:t>
            </a:r>
            <a:r>
              <a:rPr lang="en-US" dirty="0" smtClean="0">
                <a:solidFill>
                  <a:srgbClr val="000000"/>
                </a:solidFill>
              </a:rPr>
              <a:t> e le </a:t>
            </a:r>
            <a:r>
              <a:rPr lang="en-US" dirty="0" err="1" smtClean="0">
                <a:solidFill>
                  <a:srgbClr val="000000"/>
                </a:solidFill>
              </a:rPr>
              <a:t>università</a:t>
            </a:r>
            <a:r>
              <a:rPr lang="en-US" dirty="0" smtClean="0">
                <a:solidFill>
                  <a:srgbClr val="000000"/>
                </a:solidFill>
              </a:rPr>
              <a:t> partner </a:t>
            </a:r>
            <a:r>
              <a:rPr lang="en-US" dirty="0" err="1" smtClean="0">
                <a:solidFill>
                  <a:srgbClr val="000000"/>
                </a:solidFill>
              </a:rPr>
              <a:t>offrono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9900"/>
                </a:solidFill>
              </a:rPr>
              <a:t>Master in </a:t>
            </a:r>
            <a:r>
              <a:rPr lang="en-US" dirty="0" err="1" smtClean="0">
                <a:solidFill>
                  <a:srgbClr val="FF9900"/>
                </a:solidFill>
              </a:rPr>
              <a:t>medicina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 la </a:t>
            </a:r>
            <a:r>
              <a:rPr lang="en-US" dirty="0" err="1" smtClean="0">
                <a:solidFill>
                  <a:srgbClr val="000000"/>
                </a:solidFill>
              </a:rPr>
              <a:t>corrispondente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formazione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clinica</a:t>
            </a:r>
            <a:endParaRPr lang="en-US" dirty="0" smtClean="0">
              <a:solidFill>
                <a:srgbClr val="000000"/>
              </a:solidFill>
            </a:endParaRPr>
          </a:p>
          <a:p>
            <a:pPr marL="727075" indent="-366713" defTabSz="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</a:rPr>
              <a:t>Previsioni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almeno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9900"/>
                </a:solidFill>
              </a:rPr>
              <a:t>40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dei</a:t>
            </a:r>
            <a:r>
              <a:rPr lang="en-US" dirty="0" smtClean="0">
                <a:solidFill>
                  <a:srgbClr val="000000"/>
                </a:solidFill>
              </a:rPr>
              <a:t> 100 studenti con Bachelor ETH </a:t>
            </a:r>
            <a:r>
              <a:rPr lang="en-US" dirty="0" err="1" smtClean="0">
                <a:solidFill>
                  <a:srgbClr val="000000"/>
                </a:solidFill>
              </a:rPr>
              <a:t>seguiranno</a:t>
            </a:r>
            <a:r>
              <a:rPr lang="en-US" dirty="0" smtClean="0">
                <a:solidFill>
                  <a:srgbClr val="000000"/>
                </a:solidFill>
              </a:rPr>
              <a:t> la </a:t>
            </a:r>
            <a:r>
              <a:rPr lang="en-US" dirty="0" err="1" smtClean="0">
                <a:solidFill>
                  <a:srgbClr val="000000"/>
                </a:solidFill>
              </a:rPr>
              <a:t>formazione</a:t>
            </a:r>
            <a:r>
              <a:rPr lang="en-US" dirty="0" smtClean="0">
                <a:solidFill>
                  <a:srgbClr val="000000"/>
                </a:solidFill>
              </a:rPr>
              <a:t> Master </a:t>
            </a:r>
            <a:r>
              <a:rPr lang="en-US" dirty="0" err="1" smtClean="0">
                <a:solidFill>
                  <a:srgbClr val="000000"/>
                </a:solidFill>
              </a:rPr>
              <a:t>all’USI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727075" indent="-366713" defTabSz="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</a:rPr>
              <a:t>L’introduzione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i="1" dirty="0" err="1" smtClean="0">
                <a:solidFill>
                  <a:srgbClr val="FF9900"/>
                </a:solidFill>
              </a:rPr>
              <a:t>numero</a:t>
            </a:r>
            <a:r>
              <a:rPr lang="en-US" i="1" dirty="0" smtClean="0">
                <a:solidFill>
                  <a:srgbClr val="FF9900"/>
                </a:solidFill>
              </a:rPr>
              <a:t> </a:t>
            </a:r>
            <a:r>
              <a:rPr lang="en-US" i="1" dirty="0" err="1" smtClean="0">
                <a:solidFill>
                  <a:srgbClr val="FF9900"/>
                </a:solidFill>
              </a:rPr>
              <a:t>chiuso</a:t>
            </a:r>
            <a:r>
              <a:rPr lang="en-US" i="1" dirty="0" smtClean="0">
                <a:solidFill>
                  <a:srgbClr val="FF99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per </a:t>
            </a:r>
            <a:r>
              <a:rPr lang="en-US" dirty="0" err="1" smtClean="0">
                <a:solidFill>
                  <a:srgbClr val="000000"/>
                </a:solidFill>
              </a:rPr>
              <a:t>il</a:t>
            </a:r>
            <a:r>
              <a:rPr lang="en-US" dirty="0" smtClean="0">
                <a:solidFill>
                  <a:srgbClr val="000000"/>
                </a:solidFill>
              </a:rPr>
              <a:t> Bachelor ETH </a:t>
            </a:r>
            <a:r>
              <a:rPr lang="en-US" dirty="0" err="1" smtClean="0">
                <a:solidFill>
                  <a:srgbClr val="000000"/>
                </a:solidFill>
              </a:rPr>
              <a:t>richiede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modifica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della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Legge</a:t>
            </a:r>
            <a:r>
              <a:rPr lang="en-US" dirty="0" smtClean="0">
                <a:solidFill>
                  <a:srgbClr val="000000"/>
                </a:solidFill>
              </a:rPr>
              <a:t> sui </a:t>
            </a:r>
            <a:r>
              <a:rPr lang="en-US" dirty="0" err="1" smtClean="0">
                <a:solidFill>
                  <a:srgbClr val="000000"/>
                </a:solidFill>
              </a:rPr>
              <a:t>Politecnici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decisione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Parlamento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attesa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nella</a:t>
            </a:r>
            <a:r>
              <a:rPr lang="en-US" dirty="0" smtClean="0">
                <a:solidFill>
                  <a:srgbClr val="000000"/>
                </a:solidFill>
              </a:rPr>
              <a:t> primavera 2016)</a:t>
            </a:r>
          </a:p>
          <a:p>
            <a:pPr marL="727075" indent="-366713" defTabSz="4572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00"/>
              </a:solidFill>
            </a:endParaRPr>
          </a:p>
          <a:p>
            <a:pPr marL="727075" indent="-366713" defTabSz="4572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00"/>
              </a:solidFill>
            </a:endParaRPr>
          </a:p>
          <a:p>
            <a:pPr marL="727075" indent="-366713" defTabSz="4572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4352" y="1014926"/>
            <a:ext cx="8350136" cy="536414"/>
          </a:xfrm>
          <a:prstGeom prst="rect">
            <a:avLst/>
          </a:prstGeom>
        </p:spPr>
        <p:txBody>
          <a:bodyPr/>
          <a:lstStyle/>
          <a:p>
            <a:pPr defTabSz="457200" eaLnBrk="0" hangingPunct="0">
              <a:defRPr/>
            </a:pPr>
            <a:r>
              <a:rPr lang="en-US" sz="3000" kern="0" dirty="0" smtClean="0">
                <a:solidFill>
                  <a:srgbClr val="FF9900"/>
                </a:solidFill>
              </a:rPr>
              <a:t>I </a:t>
            </a:r>
            <a:r>
              <a:rPr lang="en-US" sz="3000" kern="0" dirty="0" err="1" smtClean="0">
                <a:solidFill>
                  <a:srgbClr val="FF9900"/>
                </a:solidFill>
              </a:rPr>
              <a:t>partenariati</a:t>
            </a:r>
            <a:r>
              <a:rPr lang="en-US" sz="3000" kern="0" dirty="0" smtClean="0">
                <a:solidFill>
                  <a:srgbClr val="FF9900"/>
                </a:solidFill>
              </a:rPr>
              <a:t> </a:t>
            </a:r>
            <a:endParaRPr lang="en-US" sz="3000" kern="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00392" y="6226175"/>
            <a:ext cx="510208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58F59-1C9A-43B7-B6C5-E853BA301655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7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872" y="1314475"/>
            <a:ext cx="8538609" cy="853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Strategic Advisory Board (SAB)</a:t>
            </a:r>
          </a:p>
          <a:p>
            <a:pPr marL="361950" indent="-361950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Prof. Dr. Sarah </a:t>
            </a:r>
            <a:r>
              <a:rPr lang="en-US" dirty="0" err="1">
                <a:solidFill>
                  <a:srgbClr val="000000"/>
                </a:solidFill>
              </a:rPr>
              <a:t>Springman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rettrice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ETH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(chair)</a:t>
            </a:r>
          </a:p>
          <a:p>
            <a:pPr marL="361950" indent="-361950"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Prof. Dr. med. Thomas Gasser, </a:t>
            </a:r>
            <a:r>
              <a:rPr lang="en-US" dirty="0" err="1" smtClean="0">
                <a:solidFill>
                  <a:srgbClr val="000000"/>
                </a:solidFill>
              </a:rPr>
              <a:t>decano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Facoltà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medicina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UniBAS</a:t>
            </a:r>
            <a:endParaRPr lang="en-US" dirty="0" smtClean="0">
              <a:solidFill>
                <a:srgbClr val="000000"/>
              </a:solidFill>
            </a:endParaRPr>
          </a:p>
          <a:p>
            <a:pPr marL="361950" indent="-361950"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Prof. Dr. med. Christoph Hock, </a:t>
            </a:r>
            <a:r>
              <a:rPr lang="en-US" dirty="0" err="1" smtClean="0">
                <a:solidFill>
                  <a:srgbClr val="000000"/>
                </a:solidFill>
              </a:rPr>
              <a:t>prorettore</a:t>
            </a:r>
            <a:r>
              <a:rPr lang="en-US" dirty="0" smtClean="0">
                <a:solidFill>
                  <a:srgbClr val="000000"/>
                </a:solidFill>
              </a:rPr>
              <a:t> UZH</a:t>
            </a:r>
          </a:p>
          <a:p>
            <a:pPr marL="361950" indent="-361950"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Prof. Dr. Piero Martinoli, </a:t>
            </a:r>
            <a:r>
              <a:rPr lang="en-US" dirty="0" err="1" smtClean="0">
                <a:solidFill>
                  <a:srgbClr val="000000"/>
                </a:solidFill>
              </a:rPr>
              <a:t>presidente</a:t>
            </a:r>
            <a:r>
              <a:rPr lang="en-US" dirty="0" smtClean="0">
                <a:solidFill>
                  <a:srgbClr val="000000"/>
                </a:solidFill>
              </a:rPr>
              <a:t> USI</a:t>
            </a:r>
          </a:p>
          <a:p>
            <a:pPr marL="361950" indent="-361950"/>
            <a:endParaRPr lang="en-US" dirty="0" smtClean="0">
              <a:solidFill>
                <a:srgbClr val="000000"/>
              </a:solidFill>
            </a:endParaRPr>
          </a:p>
          <a:p>
            <a:pPr marL="361950" indent="-361950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i="1" dirty="0" err="1" smtClean="0">
                <a:solidFill>
                  <a:srgbClr val="000000"/>
                </a:solidFill>
              </a:rPr>
              <a:t>Compiti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</a:p>
          <a:p>
            <a:pPr marL="714375" indent="-36195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p</a:t>
            </a:r>
            <a:r>
              <a:rPr lang="en-US" dirty="0" err="1" smtClean="0">
                <a:solidFill>
                  <a:srgbClr val="000000"/>
                </a:solidFill>
              </a:rPr>
              <a:t>ianificazione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strategica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sostegno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della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direzione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progetto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714375" indent="-36195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</a:rPr>
              <a:t>sostegno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progetto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nelle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università</a:t>
            </a:r>
            <a:r>
              <a:rPr lang="en-US" dirty="0" smtClean="0">
                <a:solidFill>
                  <a:srgbClr val="000000"/>
                </a:solidFill>
              </a:rPr>
              <a:t> partner</a:t>
            </a:r>
          </a:p>
          <a:p>
            <a:pPr marL="714375" indent="-36195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r</a:t>
            </a:r>
            <a:r>
              <a:rPr lang="en-US" dirty="0" err="1" smtClean="0">
                <a:solidFill>
                  <a:srgbClr val="000000"/>
                </a:solidFill>
              </a:rPr>
              <a:t>egolazione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degli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aspetti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finanziari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partner</a:t>
            </a:r>
          </a:p>
          <a:p>
            <a:pPr marL="714375" indent="-36195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dirty="0" err="1" smtClean="0">
                <a:solidFill>
                  <a:srgbClr val="000000"/>
                </a:solidFill>
              </a:rPr>
              <a:t>alutazione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della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pilota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progetto</a:t>
            </a:r>
            <a:endParaRPr lang="en-US" dirty="0" smtClean="0">
              <a:solidFill>
                <a:srgbClr val="000000"/>
              </a:solidFill>
            </a:endParaRPr>
          </a:p>
          <a:p>
            <a:pPr marL="361950" indent="-361950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Convenzione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MoU</a:t>
            </a:r>
            <a:r>
              <a:rPr lang="en-US" sz="2000" dirty="0" smtClean="0">
                <a:solidFill>
                  <a:srgbClr val="000000"/>
                </a:solidFill>
              </a:rPr>
              <a:t>) ETH-USI:  </a:t>
            </a:r>
            <a:r>
              <a:rPr lang="en-US" dirty="0" err="1" smtClean="0">
                <a:solidFill>
                  <a:srgbClr val="000000"/>
                </a:solidFill>
              </a:rPr>
              <a:t>gennaio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febbraio</a:t>
            </a:r>
            <a:r>
              <a:rPr lang="en-US" dirty="0" smtClean="0">
                <a:solidFill>
                  <a:srgbClr val="000000"/>
                </a:solidFill>
              </a:rPr>
              <a:t> 2016</a:t>
            </a:r>
          </a:p>
          <a:p>
            <a:pPr marL="352425">
              <a:lnSpc>
                <a:spcPts val="28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marL="352425">
              <a:lnSpc>
                <a:spcPts val="28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  <a:p>
            <a:pPr marL="361950" indent="-361950">
              <a:lnSpc>
                <a:spcPts val="28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361950" indent="-361950" defTabSz="457200">
              <a:spcAft>
                <a:spcPts val="1800"/>
              </a:spcAft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61950" indent="-361950" defTabSz="457200"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</a:rPr>
              <a:t>	</a:t>
            </a:r>
            <a:endParaRPr lang="en-US" dirty="0" smtClean="0">
              <a:solidFill>
                <a:srgbClr val="000000"/>
              </a:solidFill>
            </a:endParaRPr>
          </a:p>
          <a:p>
            <a:pPr defTabSz="457200"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727075" indent="-366713" defTabSz="4572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00"/>
              </a:solidFill>
            </a:endParaRPr>
          </a:p>
          <a:p>
            <a:pPr marL="727075" indent="-366713" defTabSz="4572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00"/>
              </a:solidFill>
            </a:endParaRPr>
          </a:p>
          <a:p>
            <a:pPr marL="727075" indent="-366713" defTabSz="4572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00392" y="6226175"/>
            <a:ext cx="510208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58F59-1C9A-43B7-B6C5-E853BA301655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8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773" y="1100386"/>
            <a:ext cx="853860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Partenariato</a:t>
            </a:r>
            <a:r>
              <a:rPr lang="en-US" sz="2000" dirty="0" smtClean="0">
                <a:solidFill>
                  <a:srgbClr val="000000"/>
                </a:solidFill>
              </a:rPr>
              <a:t> con </a:t>
            </a:r>
            <a:r>
              <a:rPr lang="en-US" sz="2000" dirty="0" err="1" smtClean="0">
                <a:solidFill>
                  <a:srgbClr val="FF9900"/>
                </a:solidFill>
              </a:rPr>
              <a:t>UniBAS</a:t>
            </a:r>
            <a:endParaRPr lang="en-US" sz="2000" dirty="0" smtClean="0">
              <a:solidFill>
                <a:srgbClr val="FF9900"/>
              </a:solidFill>
            </a:endParaRPr>
          </a:p>
          <a:p>
            <a:pPr marL="714375" indent="-342900" defTabSz="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21 </a:t>
            </a:r>
            <a:r>
              <a:rPr lang="en-US" dirty="0" err="1" smtClean="0"/>
              <a:t>dicembre</a:t>
            </a:r>
            <a:r>
              <a:rPr lang="en-US" dirty="0" smtClean="0"/>
              <a:t> 2015: </a:t>
            </a:r>
            <a:r>
              <a:rPr lang="en-US" dirty="0" err="1" smtClean="0"/>
              <a:t>siglato</a:t>
            </a:r>
            <a:r>
              <a:rPr lang="en-US" dirty="0" smtClean="0"/>
              <a:t> </a:t>
            </a:r>
            <a:r>
              <a:rPr lang="en-US" dirty="0" err="1" smtClean="0"/>
              <a:t>accordo</a:t>
            </a:r>
            <a:r>
              <a:rPr lang="en-US" dirty="0" smtClean="0"/>
              <a:t> di </a:t>
            </a:r>
            <a:r>
              <a:rPr lang="en-US" dirty="0" err="1" smtClean="0"/>
              <a:t>collaborazione</a:t>
            </a:r>
            <a:r>
              <a:rPr lang="en-US" dirty="0" smtClean="0"/>
              <a:t> </a:t>
            </a:r>
            <a:r>
              <a:rPr lang="en-US" dirty="0" err="1" smtClean="0"/>
              <a:t>UniBAS</a:t>
            </a:r>
            <a:r>
              <a:rPr lang="en-US" dirty="0" smtClean="0"/>
              <a:t>-USI </a:t>
            </a:r>
          </a:p>
          <a:p>
            <a:pPr marL="714375" indent="-342900" defTabSz="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9900"/>
                </a:solidFill>
              </a:rPr>
              <a:t>15</a:t>
            </a:r>
            <a:r>
              <a:rPr lang="en-US" dirty="0" smtClean="0"/>
              <a:t> studenti, da </a:t>
            </a:r>
            <a:r>
              <a:rPr lang="en-US" dirty="0" err="1" smtClean="0"/>
              <a:t>subito</a:t>
            </a:r>
            <a:r>
              <a:rPr lang="en-US" dirty="0" smtClean="0"/>
              <a:t> </a:t>
            </a:r>
            <a:r>
              <a:rPr lang="en-US" dirty="0" err="1" smtClean="0"/>
              <a:t>immatricolati</a:t>
            </a:r>
            <a:r>
              <a:rPr lang="en-US" dirty="0" smtClean="0"/>
              <a:t> </a:t>
            </a:r>
            <a:r>
              <a:rPr lang="en-US" dirty="0" err="1" smtClean="0"/>
              <a:t>all’USI</a:t>
            </a:r>
            <a:r>
              <a:rPr lang="en-US" dirty="0" smtClean="0"/>
              <a:t>, </a:t>
            </a:r>
            <a:r>
              <a:rPr lang="en-US" dirty="0" err="1" smtClean="0"/>
              <a:t>seguiranno</a:t>
            </a:r>
            <a:r>
              <a:rPr lang="en-US" dirty="0" smtClean="0"/>
              <a:t> la </a:t>
            </a:r>
            <a:r>
              <a:rPr lang="en-US" dirty="0" err="1" smtClean="0"/>
              <a:t>formazione</a:t>
            </a:r>
            <a:r>
              <a:rPr lang="en-US" dirty="0" smtClean="0"/>
              <a:t> Bachelor a </a:t>
            </a:r>
            <a:r>
              <a:rPr lang="en-US" dirty="0" err="1" smtClean="0"/>
              <a:t>UniBAS</a:t>
            </a:r>
            <a:endParaRPr lang="en-US" dirty="0" smtClean="0"/>
          </a:p>
          <a:p>
            <a:pPr marL="714375" indent="-342900" defTabSz="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 smtClean="0"/>
              <a:t>potranno</a:t>
            </a:r>
            <a:r>
              <a:rPr lang="en-US" dirty="0" smtClean="0"/>
              <a:t> poi </a:t>
            </a:r>
            <a:r>
              <a:rPr lang="en-US" dirty="0" err="1" smtClean="0"/>
              <a:t>scegliere</a:t>
            </a:r>
            <a:r>
              <a:rPr lang="en-US" dirty="0" smtClean="0"/>
              <a:t> di </a:t>
            </a:r>
            <a:r>
              <a:rPr lang="en-US" dirty="0" err="1" smtClean="0"/>
              <a:t>proseguire</a:t>
            </a:r>
            <a:r>
              <a:rPr lang="en-US" dirty="0" smtClean="0"/>
              <a:t> la </a:t>
            </a:r>
            <a:r>
              <a:rPr lang="en-US" dirty="0" err="1" smtClean="0"/>
              <a:t>formazione</a:t>
            </a:r>
            <a:r>
              <a:rPr lang="en-US" dirty="0" smtClean="0"/>
              <a:t> Master </a:t>
            </a:r>
            <a:r>
              <a:rPr lang="en-US" dirty="0" err="1" smtClean="0"/>
              <a:t>all’USI</a:t>
            </a:r>
            <a:endParaRPr lang="en-US" dirty="0" smtClean="0"/>
          </a:p>
          <a:p>
            <a:pPr marL="714375" indent="-342900" defTabSz="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err="1" smtClean="0"/>
              <a:t>UniBAS</a:t>
            </a:r>
            <a:r>
              <a:rPr lang="en-US" dirty="0" smtClean="0"/>
              <a:t> </a:t>
            </a:r>
            <a:r>
              <a:rPr lang="en-US" dirty="0" err="1" smtClean="0"/>
              <a:t>ispirerà</a:t>
            </a:r>
            <a:r>
              <a:rPr lang="en-US" dirty="0" smtClean="0"/>
              <a:t> i </a:t>
            </a:r>
            <a:r>
              <a:rPr lang="en-US" dirty="0" err="1" smtClean="0"/>
              <a:t>contenuti</a:t>
            </a:r>
            <a:r>
              <a:rPr lang="en-US" dirty="0" smtClean="0"/>
              <a:t> del Master </a:t>
            </a:r>
            <a:r>
              <a:rPr lang="en-US" dirty="0" err="1" smtClean="0"/>
              <a:t>all’USI</a:t>
            </a:r>
            <a:r>
              <a:rPr lang="en-US" dirty="0" smtClean="0"/>
              <a:t> (</a:t>
            </a:r>
            <a:r>
              <a:rPr lang="en-US" dirty="0" err="1" smtClean="0"/>
              <a:t>garanzia</a:t>
            </a:r>
            <a:r>
              <a:rPr lang="en-US" dirty="0" smtClean="0"/>
              <a:t> di </a:t>
            </a:r>
            <a:r>
              <a:rPr lang="en-US" dirty="0" err="1" smtClean="0"/>
              <a:t>qualità</a:t>
            </a:r>
            <a:r>
              <a:rPr lang="en-US" dirty="0" smtClean="0"/>
              <a:t>, </a:t>
            </a:r>
            <a:r>
              <a:rPr lang="en-US" dirty="0" err="1" smtClean="0"/>
              <a:t>compatibilità</a:t>
            </a:r>
            <a:r>
              <a:rPr lang="en-US" dirty="0" smtClean="0"/>
              <a:t> con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offerte</a:t>
            </a:r>
            <a:r>
              <a:rPr lang="en-US" dirty="0" smtClean="0"/>
              <a:t> formative, </a:t>
            </a:r>
            <a:r>
              <a:rPr lang="en-US" dirty="0" err="1" smtClean="0"/>
              <a:t>accreditamento</a:t>
            </a:r>
            <a:r>
              <a:rPr lang="en-US" dirty="0" smtClean="0"/>
              <a:t>)</a:t>
            </a:r>
          </a:p>
          <a:p>
            <a:pPr marL="361950" indent="-361950" defTabSz="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/>
              <a:t>Partenariato</a:t>
            </a:r>
            <a:r>
              <a:rPr lang="en-US" sz="2000" dirty="0" smtClean="0"/>
              <a:t> con </a:t>
            </a:r>
            <a:r>
              <a:rPr lang="en-US" sz="2000" dirty="0" smtClean="0">
                <a:solidFill>
                  <a:srgbClr val="FF9900"/>
                </a:solidFill>
              </a:rPr>
              <a:t>UZH</a:t>
            </a:r>
          </a:p>
          <a:p>
            <a:pPr marL="714375" indent="-352425" defTabSz="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d</a:t>
            </a:r>
            <a:r>
              <a:rPr lang="en-US" dirty="0" err="1" smtClean="0"/>
              <a:t>isponibilità</a:t>
            </a:r>
            <a:r>
              <a:rPr lang="en-US" dirty="0" smtClean="0"/>
              <a:t> a </a:t>
            </a:r>
            <a:r>
              <a:rPr lang="en-US" dirty="0" err="1" smtClean="0"/>
              <a:t>offrire</a:t>
            </a:r>
            <a:r>
              <a:rPr lang="en-US" dirty="0" smtClean="0"/>
              <a:t> la </a:t>
            </a:r>
            <a:r>
              <a:rPr lang="en-US" dirty="0" err="1" smtClean="0"/>
              <a:t>formazione</a:t>
            </a:r>
            <a:r>
              <a:rPr lang="en-US" dirty="0" smtClean="0"/>
              <a:t> Bachelor a </a:t>
            </a:r>
            <a:r>
              <a:rPr lang="en-US" dirty="0" smtClean="0">
                <a:solidFill>
                  <a:srgbClr val="FF9900"/>
                </a:solidFill>
              </a:rPr>
              <a:t>10-12</a:t>
            </a:r>
            <a:r>
              <a:rPr lang="en-US" dirty="0" smtClean="0"/>
              <a:t> studenti </a:t>
            </a:r>
            <a:r>
              <a:rPr lang="en-US" dirty="0" err="1" smtClean="0"/>
              <a:t>destinati</a:t>
            </a:r>
            <a:r>
              <a:rPr lang="en-US" dirty="0" smtClean="0"/>
              <a:t> al Master </a:t>
            </a:r>
            <a:r>
              <a:rPr lang="en-US" dirty="0" err="1" smtClean="0"/>
              <a:t>dell’USI</a:t>
            </a:r>
            <a:r>
              <a:rPr lang="en-US" dirty="0" smtClean="0"/>
              <a:t> (</a:t>
            </a:r>
            <a:r>
              <a:rPr lang="en-US" dirty="0" err="1" smtClean="0"/>
              <a:t>lettera</a:t>
            </a:r>
            <a:r>
              <a:rPr lang="en-US" dirty="0" smtClean="0"/>
              <a:t> </a:t>
            </a:r>
            <a:r>
              <a:rPr lang="en-US" dirty="0" err="1" smtClean="0"/>
              <a:t>rettore</a:t>
            </a:r>
            <a:r>
              <a:rPr lang="en-US" dirty="0" smtClean="0"/>
              <a:t> UZH del 4.07.2014) </a:t>
            </a:r>
          </a:p>
          <a:p>
            <a:pPr marL="714375" indent="-352425" defTabSz="714375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a</a:t>
            </a:r>
            <a:r>
              <a:rPr lang="en-US" dirty="0" err="1" smtClean="0"/>
              <a:t>ccordo</a:t>
            </a:r>
            <a:r>
              <a:rPr lang="en-US" dirty="0" smtClean="0"/>
              <a:t> di </a:t>
            </a:r>
            <a:r>
              <a:rPr lang="en-US" dirty="0" err="1" smtClean="0"/>
              <a:t>collaborazione</a:t>
            </a:r>
            <a:r>
              <a:rPr lang="en-US" dirty="0" smtClean="0"/>
              <a:t>: in </a:t>
            </a:r>
            <a:r>
              <a:rPr lang="en-US" dirty="0" err="1" smtClean="0"/>
              <a:t>corso</a:t>
            </a:r>
            <a:r>
              <a:rPr lang="en-US" dirty="0" smtClean="0"/>
              <a:t> di </a:t>
            </a:r>
            <a:r>
              <a:rPr lang="en-US" dirty="0" err="1" smtClean="0"/>
              <a:t>elaborazione</a:t>
            </a:r>
            <a:endParaRPr lang="en-US" dirty="0" smtClean="0"/>
          </a:p>
          <a:p>
            <a:pPr marL="352425" indent="-352425" defTabSz="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/>
              <a:t>Globalmente</a:t>
            </a:r>
            <a:r>
              <a:rPr lang="en-US" sz="2000" dirty="0" smtClean="0"/>
              <a:t>: </a:t>
            </a:r>
            <a:r>
              <a:rPr lang="en-US" dirty="0" smtClean="0">
                <a:solidFill>
                  <a:srgbClr val="FF9900"/>
                </a:solidFill>
              </a:rPr>
              <a:t>~ 70 </a:t>
            </a:r>
            <a:r>
              <a:rPr lang="en-US" dirty="0" smtClean="0"/>
              <a:t>studenti/anno in </a:t>
            </a:r>
            <a:r>
              <a:rPr lang="en-US" dirty="0" err="1" smtClean="0"/>
              <a:t>formazione</a:t>
            </a:r>
            <a:r>
              <a:rPr lang="en-US" dirty="0" smtClean="0"/>
              <a:t> Master </a:t>
            </a:r>
            <a:r>
              <a:rPr lang="en-US" dirty="0" err="1" smtClean="0"/>
              <a:t>all’USI</a:t>
            </a:r>
            <a:r>
              <a:rPr lang="en-US" dirty="0" smtClean="0"/>
              <a:t> </a:t>
            </a:r>
          </a:p>
          <a:p>
            <a:pPr marL="352425" indent="-352425" defTabSz="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Agenda: </a:t>
            </a:r>
            <a:r>
              <a:rPr lang="en-US" dirty="0" err="1" smtClean="0">
                <a:solidFill>
                  <a:srgbClr val="000000"/>
                </a:solidFill>
              </a:rPr>
              <a:t>inizio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Bachelor: </a:t>
            </a:r>
            <a:r>
              <a:rPr lang="en-US" dirty="0" err="1" smtClean="0">
                <a:solidFill>
                  <a:srgbClr val="FF9900"/>
                </a:solidFill>
              </a:rPr>
              <a:t>settembre</a:t>
            </a:r>
            <a:r>
              <a:rPr lang="en-US" dirty="0" smtClean="0">
                <a:solidFill>
                  <a:srgbClr val="FF9900"/>
                </a:solidFill>
              </a:rPr>
              <a:t> 2017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dirty="0" err="1" smtClean="0">
                <a:solidFill>
                  <a:srgbClr val="000000"/>
                </a:solidFill>
              </a:rPr>
              <a:t>inizio</a:t>
            </a:r>
            <a:r>
              <a:rPr lang="en-US" dirty="0" smtClean="0">
                <a:solidFill>
                  <a:srgbClr val="000000"/>
                </a:solidFill>
              </a:rPr>
              <a:t> Master: </a:t>
            </a:r>
            <a:r>
              <a:rPr lang="en-US" dirty="0" err="1" smtClean="0">
                <a:solidFill>
                  <a:srgbClr val="FF9900"/>
                </a:solidFill>
              </a:rPr>
              <a:t>settembre</a:t>
            </a:r>
            <a:r>
              <a:rPr lang="en-US" dirty="0" smtClean="0">
                <a:solidFill>
                  <a:srgbClr val="FF9900"/>
                </a:solidFill>
              </a:rPr>
              <a:t> 2020</a:t>
            </a:r>
            <a:endParaRPr lang="en-US" sz="2000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CH" dirty="0" smtClean="0">
                <a:cs typeface="Arial" charset="0"/>
              </a:rPr>
              <a:t>USI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00392" y="6226175"/>
            <a:ext cx="510208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58F59-1C9A-43B7-B6C5-E853BA301655}" type="slidenum">
              <a:rPr lang="it-CH" sz="2000" smtClean="0">
                <a:solidFill>
                  <a:srgbClr val="FFFFFF"/>
                </a:solidFill>
                <a:cs typeface="Arial" charset="0"/>
              </a:rPr>
              <a:pPr/>
              <a:t>9</a:t>
            </a:fld>
            <a:endParaRPr lang="it-CH" sz="2000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0" y="1058016"/>
            <a:ext cx="3633114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91" y="1002454"/>
            <a:ext cx="3652750" cy="517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9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928</Words>
  <Application>Microsoft Office PowerPoint</Application>
  <PresentationFormat>On-screen Show (4:3)</PresentationFormat>
  <Paragraphs>220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Frutiger Linotype</vt:lpstr>
      <vt:lpstr>Times New Roman</vt:lpstr>
      <vt:lpstr>Wingdings</vt:lpstr>
      <vt:lpstr>1_Custom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L’USI OGGI</dc:title>
  <dc:creator>usi</dc:creator>
  <cp:lastModifiedBy>Zavaritt Giovanni</cp:lastModifiedBy>
  <cp:revision>214</cp:revision>
  <cp:lastPrinted>2016-01-14T08:43:00Z</cp:lastPrinted>
  <dcterms:created xsi:type="dcterms:W3CDTF">2014-06-18T06:13:04Z</dcterms:created>
  <dcterms:modified xsi:type="dcterms:W3CDTF">2016-01-14T14:43:24Z</dcterms:modified>
</cp:coreProperties>
</file>